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52"/>
  </p:handoutMasterIdLst>
  <p:sldIdLst>
    <p:sldId id="256" r:id="rId2"/>
    <p:sldId id="286" r:id="rId3"/>
    <p:sldId id="262" r:id="rId4"/>
    <p:sldId id="280" r:id="rId5"/>
    <p:sldId id="259" r:id="rId6"/>
    <p:sldId id="285" r:id="rId7"/>
    <p:sldId id="257" r:id="rId8"/>
    <p:sldId id="261" r:id="rId9"/>
    <p:sldId id="288" r:id="rId10"/>
    <p:sldId id="263" r:id="rId11"/>
    <p:sldId id="290" r:id="rId12"/>
    <p:sldId id="273" r:id="rId13"/>
    <p:sldId id="281" r:id="rId14"/>
    <p:sldId id="264" r:id="rId15"/>
    <p:sldId id="291" r:id="rId16"/>
    <p:sldId id="265" r:id="rId17"/>
    <p:sldId id="266" r:id="rId18"/>
    <p:sldId id="267" r:id="rId19"/>
    <p:sldId id="269" r:id="rId20"/>
    <p:sldId id="282" r:id="rId21"/>
    <p:sldId id="270" r:id="rId22"/>
    <p:sldId id="258" r:id="rId23"/>
    <p:sldId id="268" r:id="rId24"/>
    <p:sldId id="274" r:id="rId25"/>
    <p:sldId id="275" r:id="rId26"/>
    <p:sldId id="292" r:id="rId27"/>
    <p:sldId id="276" r:id="rId28"/>
    <p:sldId id="293" r:id="rId29"/>
    <p:sldId id="271" r:id="rId30"/>
    <p:sldId id="260" r:id="rId31"/>
    <p:sldId id="272" r:id="rId32"/>
    <p:sldId id="306" r:id="rId33"/>
    <p:sldId id="283" r:id="rId34"/>
    <p:sldId id="277" r:id="rId35"/>
    <p:sldId id="279" r:id="rId36"/>
    <p:sldId id="307" r:id="rId37"/>
    <p:sldId id="284" r:id="rId38"/>
    <p:sldId id="294" r:id="rId39"/>
    <p:sldId id="308" r:id="rId40"/>
    <p:sldId id="298" r:id="rId41"/>
    <p:sldId id="289" r:id="rId42"/>
    <p:sldId id="295" r:id="rId43"/>
    <p:sldId id="309" r:id="rId44"/>
    <p:sldId id="300" r:id="rId45"/>
    <p:sldId id="302" r:id="rId46"/>
    <p:sldId id="301" r:id="rId47"/>
    <p:sldId id="303" r:id="rId48"/>
    <p:sldId id="304" r:id="rId49"/>
    <p:sldId id="310" r:id="rId50"/>
    <p:sldId id="305" r:id="rId5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 snapToGrid="0">
      <p:cViewPr varScale="1">
        <p:scale>
          <a:sx n="73" d="100"/>
          <a:sy n="73" d="100"/>
        </p:scale>
        <p:origin x="12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342BE-89B3-4C0D-9498-C99AD8F1C683}" type="datetimeFigureOut">
              <a:rPr kumimoji="1" lang="ja-JP" altLang="en-US" smtClean="0"/>
              <a:t>2020/3/6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9DE2F-9302-4DE7-BAF9-C5FD99FE70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82440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C52-1000-4E1C-87FC-105CE3B76941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7E68-0D32-4D67-8334-DD77D22F4E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4664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C52-1000-4E1C-87FC-105CE3B76941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7E68-0D32-4D67-8334-DD77D22F4E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0341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C52-1000-4E1C-87FC-105CE3B76941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7E68-0D32-4D67-8334-DD77D22F4E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4697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C52-1000-4E1C-87FC-105CE3B76941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7E68-0D32-4D67-8334-DD77D22F4E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01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36718"/>
            <a:ext cx="7886700" cy="2852737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945523"/>
            <a:ext cx="78867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dirty="0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C52-1000-4E1C-87FC-105CE3B76941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7E68-0D32-4D67-8334-DD77D22F4E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7967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C52-1000-4E1C-87FC-105CE3B76941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7E68-0D32-4D67-8334-DD77D22F4E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928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C52-1000-4E1C-87FC-105CE3B76941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7E68-0D32-4D67-8334-DD77D22F4E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0431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C52-1000-4E1C-87FC-105CE3B76941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7E68-0D32-4D67-8334-DD77D22F4E9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-1"/>
            <a:ext cx="9144000" cy="1171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"/>
            <a:ext cx="78867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56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C52-1000-4E1C-87FC-105CE3B76941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7E68-0D32-4D67-8334-DD77D22F4E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1904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C52-1000-4E1C-87FC-105CE3B76941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7E68-0D32-4D67-8334-DD77D22F4E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9552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C52-1000-4E1C-87FC-105CE3B76941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E7E68-0D32-4D67-8334-DD77D22F4E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996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71C52-1000-4E1C-87FC-105CE3B76941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E7E68-0D32-4D67-8334-DD77D22F4E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507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1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18" Type="http://schemas.openxmlformats.org/officeDocument/2006/relationships/image" Target="../media/image14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17" Type="http://schemas.openxmlformats.org/officeDocument/2006/relationships/image" Target="../media/image147.png"/><Relationship Id="rId2" Type="http://schemas.openxmlformats.org/officeDocument/2006/relationships/image" Target="../media/image132.png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5" Type="http://schemas.openxmlformats.org/officeDocument/2006/relationships/image" Target="../media/image145.png"/><Relationship Id="rId10" Type="http://schemas.openxmlformats.org/officeDocument/2006/relationships/image" Target="../media/image140.png"/><Relationship Id="rId19" Type="http://schemas.openxmlformats.org/officeDocument/2006/relationships/image" Target="../media/image149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8800" b="1" dirty="0"/>
              <a:t>機械</a:t>
            </a:r>
            <a:r>
              <a:rPr lang="ja-JP" altLang="en-US" sz="8800" b="1" dirty="0"/>
              <a:t>学習</a:t>
            </a:r>
            <a:r>
              <a:rPr lang="ja-JP" altLang="en-US" sz="8800" b="1" dirty="0"/>
              <a:t>講座</a:t>
            </a:r>
            <a:endParaRPr lang="ja-JP" altLang="en-US" sz="8800" b="1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4124552"/>
            <a:ext cx="6858000" cy="1655762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第</a:t>
            </a:r>
            <a:r>
              <a:rPr lang="en-US" altLang="ja-JP" sz="3600" dirty="0">
                <a:latin typeface="+mn-ea"/>
              </a:rPr>
              <a:t>1</a:t>
            </a:r>
            <a:r>
              <a:rPr lang="ja-JP" altLang="en-US" sz="3600" dirty="0"/>
              <a:t>回 線形回帰問題の学習</a:t>
            </a:r>
            <a:endParaRPr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916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教師なし学習とは？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49390" y="1938390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与えられた</a:t>
            </a:r>
            <a:r>
              <a:rPr lang="ja-JP" altLang="en-US" sz="3200" b="1" dirty="0" smtClean="0"/>
              <a:t>データ</a:t>
            </a:r>
            <a:r>
              <a:rPr lang="ja-JP" altLang="en-US" sz="3200" b="1" dirty="0"/>
              <a:t>の</a:t>
            </a:r>
            <a:r>
              <a:rPr lang="ja-JP" altLang="en-US" sz="3200" b="1" dirty="0" smtClean="0"/>
              <a:t>規則</a:t>
            </a:r>
            <a:r>
              <a:rPr lang="ja-JP" altLang="en-US" sz="3200" b="1" dirty="0"/>
              <a:t>をみつける</a:t>
            </a:r>
            <a:endParaRPr lang="ja-JP" altLang="en-US" sz="32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48881" y="2800248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データの共通点を</a:t>
            </a:r>
            <a:r>
              <a:rPr lang="ja-JP" altLang="en-US" sz="2800" dirty="0" smtClean="0"/>
              <a:t>見つけることができる</a:t>
            </a:r>
            <a:endParaRPr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379886" y="4583362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人間には見分けにくいデータを分類できる</a:t>
            </a:r>
            <a:endParaRPr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379886" y="5258907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新しい発想の分類ができるときがある</a:t>
            </a:r>
            <a:endParaRPr lang="ja-JP" altLang="en-US" sz="2800" dirty="0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4072868" y="3600551"/>
            <a:ext cx="355441" cy="8304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03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教師なし学習とは？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1" y="2573806"/>
            <a:ext cx="4372792" cy="261638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11084" y="1702490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クラスタリング</a:t>
            </a:r>
            <a:endParaRPr lang="ja-JP" altLang="en-US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326231" y="5736877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似た性質のあるデータを判別しグループ分けができる</a:t>
            </a:r>
            <a:endParaRPr lang="ja-JP" altLang="en-US" sz="2400" dirty="0"/>
          </a:p>
        </p:txBody>
      </p:sp>
      <p:sp>
        <p:nvSpPr>
          <p:cNvPr id="9" name="楕円 8"/>
          <p:cNvSpPr/>
          <p:nvPr/>
        </p:nvSpPr>
        <p:spPr>
          <a:xfrm flipV="1">
            <a:off x="3006090" y="3269999"/>
            <a:ext cx="1224000" cy="12240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 flipV="1">
            <a:off x="4300304" y="2644936"/>
            <a:ext cx="1224000" cy="1224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/>
          <p:cNvSpPr/>
          <p:nvPr/>
        </p:nvSpPr>
        <p:spPr>
          <a:xfrm flipV="1">
            <a:off x="4115938" y="3891438"/>
            <a:ext cx="1224000" cy="1224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754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教師なし学習とは？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41822" y="160486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次元削減</a:t>
            </a:r>
            <a:endParaRPr lang="ja-JP" altLang="en-US" sz="36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9" t="48188" r="10755" b="15146"/>
          <a:stretch/>
        </p:blipFill>
        <p:spPr>
          <a:xfrm>
            <a:off x="2416938" y="4051945"/>
            <a:ext cx="6618412" cy="265637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4" t="39043" r="9286" b="19986"/>
          <a:stretch/>
        </p:blipFill>
        <p:spPr>
          <a:xfrm>
            <a:off x="2441806" y="1325565"/>
            <a:ext cx="6568675" cy="272638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0" y="5305868"/>
            <a:ext cx="24653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データ</a:t>
            </a:r>
            <a:r>
              <a:rPr lang="ja-JP" altLang="en-US" sz="2800" dirty="0" smtClean="0"/>
              <a:t>を線形分離可能な状態にする</a:t>
            </a:r>
            <a:endParaRPr lang="ja-JP" altLang="en-US" sz="2800" dirty="0"/>
          </a:p>
        </p:txBody>
      </p:sp>
      <p:sp>
        <p:nvSpPr>
          <p:cNvPr id="12" name="右カーブ矢印 11"/>
          <p:cNvSpPr/>
          <p:nvPr/>
        </p:nvSpPr>
        <p:spPr>
          <a:xfrm>
            <a:off x="1445449" y="2625634"/>
            <a:ext cx="853614" cy="237744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3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ニューロン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893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/>
          <a:srcRect l="16040" t="33712" r="72567" b="42940"/>
          <a:stretch/>
        </p:blipFill>
        <p:spPr>
          <a:xfrm>
            <a:off x="3415269" y="3503145"/>
            <a:ext cx="5094311" cy="335485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ニューロンとは？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54332" y="1590663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u="sng" dirty="0"/>
              <a:t>神経</a:t>
            </a:r>
            <a:r>
              <a:rPr lang="ja-JP" altLang="en-US" sz="3200" u="sng" dirty="0" smtClean="0"/>
              <a:t>細胞</a:t>
            </a:r>
            <a:r>
              <a:rPr lang="ja-JP" altLang="en-US" sz="3200" u="sng" dirty="0"/>
              <a:t>がモデルとなって</a:t>
            </a:r>
            <a:r>
              <a:rPr lang="ja-JP" altLang="en-US" sz="3200" u="sng" dirty="0" smtClean="0"/>
              <a:t>いる関数</a:t>
            </a:r>
            <a:endParaRPr lang="ja-JP" altLang="en-US" sz="3200" u="sng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046661" y="2301434"/>
            <a:ext cx="67779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多数組み合わせることによって</a:t>
            </a:r>
            <a:endParaRPr lang="en-US" altLang="ja-JP" sz="3200" dirty="0" smtClean="0"/>
          </a:p>
          <a:p>
            <a:r>
              <a:rPr lang="ja-JP" altLang="en-US" sz="3200" dirty="0" smtClean="0"/>
              <a:t>ニューラルネットワークを構築する</a:t>
            </a:r>
            <a:endParaRPr lang="ja-JP" altLang="en-US" sz="32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496683" y="405372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神経細胞</a:t>
            </a:r>
            <a:endParaRPr lang="en-US" altLang="ja-JP" sz="2800" b="1" dirty="0"/>
          </a:p>
        </p:txBody>
      </p:sp>
    </p:spTree>
    <p:extLst>
      <p:ext uri="{BB962C8B-B14F-4D97-AF65-F5344CB8AC3E}">
        <p14:creationId xmlns:p14="http://schemas.microsoft.com/office/powerpoint/2010/main" val="44218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「活性化関数」の画像検索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003" y="2693099"/>
            <a:ext cx="1751602" cy="131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ニューロン</a:t>
            </a:r>
            <a:r>
              <a:rPr kumimoji="1" lang="ja-JP" altLang="en-US" dirty="0" smtClean="0"/>
              <a:t>について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49582" y="1479089"/>
            <a:ext cx="80842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ニューロンは</a:t>
            </a:r>
            <a:endParaRPr lang="en-US" altLang="ja-JP" sz="2800" dirty="0" smtClean="0"/>
          </a:p>
          <a:p>
            <a:r>
              <a:rPr lang="ja-JP" altLang="en-US" sz="2800" u="sng" dirty="0" smtClean="0"/>
              <a:t>複数</a:t>
            </a:r>
            <a:r>
              <a:rPr lang="ja-JP" altLang="en-US" sz="2800" u="sng" dirty="0"/>
              <a:t>の入力に対して１つの出力を行う</a:t>
            </a:r>
            <a:r>
              <a:rPr lang="ja-JP" altLang="en-US" sz="2800" u="sng" dirty="0" smtClean="0"/>
              <a:t>関数</a:t>
            </a:r>
            <a:r>
              <a:rPr lang="ja-JP" altLang="en-US" sz="2800" dirty="0" smtClean="0"/>
              <a:t>である</a:t>
            </a:r>
            <a:endParaRPr lang="ja-JP" altLang="en-US" sz="2800" dirty="0"/>
          </a:p>
        </p:txBody>
      </p:sp>
      <p:sp>
        <p:nvSpPr>
          <p:cNvPr id="6" name="楕円 5"/>
          <p:cNvSpPr/>
          <p:nvPr/>
        </p:nvSpPr>
        <p:spPr>
          <a:xfrm>
            <a:off x="3477314" y="3997927"/>
            <a:ext cx="914400" cy="9144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400" b="1" dirty="0"/>
          </a:p>
        </p:txBody>
      </p:sp>
      <p:cxnSp>
        <p:nvCxnSpPr>
          <p:cNvPr id="7" name="直線矢印コネクタ 6"/>
          <p:cNvCxnSpPr>
            <a:endCxn id="6" idx="1"/>
          </p:cNvCxnSpPr>
          <p:nvPr/>
        </p:nvCxnSpPr>
        <p:spPr>
          <a:xfrm>
            <a:off x="2019362" y="3589204"/>
            <a:ext cx="1591863" cy="5426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endCxn id="6" idx="2"/>
          </p:cNvCxnSpPr>
          <p:nvPr/>
        </p:nvCxnSpPr>
        <p:spPr>
          <a:xfrm flipV="1">
            <a:off x="1858445" y="4455127"/>
            <a:ext cx="16188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>
            <a:endCxn id="6" idx="3"/>
          </p:cNvCxnSpPr>
          <p:nvPr/>
        </p:nvCxnSpPr>
        <p:spPr>
          <a:xfrm flipV="1">
            <a:off x="2124883" y="4778416"/>
            <a:ext cx="1486342" cy="7224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テキスト ボックス 22"/>
              <p:cNvSpPr txBox="1"/>
              <p:nvPr/>
            </p:nvSpPr>
            <p:spPr>
              <a:xfrm>
                <a:off x="2272540" y="4667665"/>
                <a:ext cx="7505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ja-JP" altLang="en-US" sz="2800" dirty="0">
                  <a:latin typeface="+mn-ea"/>
                </a:endParaRPr>
              </a:p>
            </p:txBody>
          </p:sp>
        </mc:Choice>
        <mc:Fallback>
          <p:sp>
            <p:nvSpPr>
              <p:cNvPr id="23" name="テキスト ボックス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540" y="4667665"/>
                <a:ext cx="75052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テキスト ボックス 23"/>
              <p:cNvSpPr txBox="1"/>
              <p:nvPr/>
            </p:nvSpPr>
            <p:spPr>
              <a:xfrm>
                <a:off x="3725503" y="2951487"/>
                <a:ext cx="4891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ja-JP" altLang="en-US" sz="2800" dirty="0">
                  <a:latin typeface="+mn-ea"/>
                </a:endParaRPr>
              </a:p>
            </p:txBody>
          </p:sp>
        </mc:Choice>
        <mc:Fallback>
          <p:sp>
            <p:nvSpPr>
              <p:cNvPr id="24" name="テキスト ボックス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503" y="2951487"/>
                <a:ext cx="4891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矢印コネクタ 24"/>
          <p:cNvCxnSpPr>
            <a:endCxn id="6" idx="0"/>
          </p:cNvCxnSpPr>
          <p:nvPr/>
        </p:nvCxnSpPr>
        <p:spPr>
          <a:xfrm>
            <a:off x="3934514" y="3474707"/>
            <a:ext cx="0" cy="5232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2259477" y="3172155"/>
                <a:ext cx="7505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ja-JP" altLang="en-US" sz="2800" dirty="0">
                  <a:latin typeface="+mn-ea"/>
                </a:endParaRPr>
              </a:p>
            </p:txBody>
          </p:sp>
        </mc:Choice>
        <mc:Fallback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477" y="3172155"/>
                <a:ext cx="75052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2258298" y="3896354"/>
                <a:ext cx="7505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ja-JP" altLang="en-US" sz="2800" dirty="0">
                  <a:latin typeface="+mn-ea"/>
                </a:endParaRPr>
              </a:p>
            </p:txBody>
          </p:sp>
        </mc:Choice>
        <mc:Fallback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298" y="3896354"/>
                <a:ext cx="7505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1457415" y="3172155"/>
                <a:ext cx="6767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ja-JP" altLang="en-US" sz="2800" dirty="0">
                  <a:latin typeface="+mn-ea"/>
                </a:endParaRPr>
              </a:p>
            </p:txBody>
          </p:sp>
        </mc:Choice>
        <mc:Fallback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415" y="3172155"/>
                <a:ext cx="67678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1167587" y="4183549"/>
                <a:ext cx="6767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ja-JP" altLang="en-US" sz="2800" dirty="0">
                  <a:latin typeface="+mn-ea"/>
                </a:endParaRPr>
              </a:p>
            </p:txBody>
          </p:sp>
        </mc:Choice>
        <mc:Fallback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587" y="4183549"/>
                <a:ext cx="67678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線矢印コネクタ 34"/>
          <p:cNvCxnSpPr>
            <a:stCxn id="6" idx="6"/>
          </p:cNvCxnSpPr>
          <p:nvPr/>
        </p:nvCxnSpPr>
        <p:spPr>
          <a:xfrm flipV="1">
            <a:off x="4391714" y="4430398"/>
            <a:ext cx="230186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テキスト ボックス 35"/>
              <p:cNvSpPr txBox="1"/>
              <p:nvPr/>
            </p:nvSpPr>
            <p:spPr>
              <a:xfrm>
                <a:off x="6907991" y="4133883"/>
                <a:ext cx="4937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800" dirty="0">
                  <a:latin typeface="+mn-ea"/>
                </a:endParaRPr>
              </a:p>
            </p:txBody>
          </p:sp>
        </mc:Choice>
        <mc:Fallback>
          <p:sp>
            <p:nvSpPr>
              <p:cNvPr id="36" name="テキスト ボックス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991" y="4133883"/>
                <a:ext cx="49378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3374682" y="5308913"/>
                <a:ext cx="5508688" cy="1568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aln/>
                        </m:rPr>
                        <a:rPr lang="en-US" altLang="ja-JP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8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3+</m:t>
                          </m:r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latin typeface="+mn-ea"/>
                </a:endParaRPr>
              </a:p>
            </p:txBody>
          </p:sp>
        </mc:Choice>
        <mc:Fallback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682" y="5308913"/>
                <a:ext cx="5508688" cy="15687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テキスト ボックス 37"/>
              <p:cNvSpPr txBox="1"/>
              <p:nvPr/>
            </p:nvSpPr>
            <p:spPr>
              <a:xfrm>
                <a:off x="4451197" y="2410787"/>
                <a:ext cx="22792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 dirty="0">
                          <a:latin typeface="Cambria Math" panose="02040503050406030204" pitchFamily="18" charset="0"/>
                        </a:rPr>
                        <m:t>活性化関数</m:t>
                      </m:r>
                      <m:r>
                        <a:rPr lang="ja-JP" altLang="en-US" sz="2400" i="1" dirty="0">
                          <a:latin typeface="Cambria Math" panose="02040503050406030204" pitchFamily="18" charset="0"/>
                        </a:rPr>
                        <m:t>：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>
          <p:sp>
            <p:nvSpPr>
              <p:cNvPr id="38" name="テキスト ボックス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197" y="2410787"/>
                <a:ext cx="2279214" cy="461665"/>
              </a:xfrm>
              <a:prstGeom prst="rect">
                <a:avLst/>
              </a:prstGeom>
              <a:blipFill>
                <a:blip r:embed="rId11"/>
                <a:stretch>
                  <a:fillRect l="-267" b="-171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テキスト ボックス 33"/>
              <p:cNvSpPr txBox="1"/>
              <p:nvPr/>
            </p:nvSpPr>
            <p:spPr>
              <a:xfrm>
                <a:off x="1578561" y="5400706"/>
                <a:ext cx="6767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ja-JP" altLang="en-US" sz="2800" dirty="0">
                  <a:latin typeface="+mn-ea"/>
                </a:endParaRPr>
              </a:p>
            </p:txBody>
          </p:sp>
        </mc:Choice>
        <mc:Fallback>
          <p:sp>
            <p:nvSpPr>
              <p:cNvPr id="34" name="テキスト ボックス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561" y="5400706"/>
                <a:ext cx="67678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5" name="直線コネクタ 2054"/>
          <p:cNvCxnSpPr/>
          <p:nvPr/>
        </p:nvCxnSpPr>
        <p:spPr>
          <a:xfrm flipV="1">
            <a:off x="3934514" y="3896354"/>
            <a:ext cx="911806" cy="55877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52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活性化関数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02517" y="1607932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ニューロン</a:t>
            </a:r>
            <a:r>
              <a:rPr lang="ja-JP" altLang="en-US" sz="2800" dirty="0" smtClean="0"/>
              <a:t>の</a:t>
            </a:r>
            <a:r>
              <a:rPr lang="ja-JP" altLang="en-US" sz="2800" dirty="0"/>
              <a:t>興奮の度合い</a:t>
            </a:r>
            <a:r>
              <a:rPr lang="ja-JP" altLang="en-US" sz="2800" dirty="0" smtClean="0">
                <a:latin typeface="+mn-ea"/>
              </a:rPr>
              <a:t>を</a:t>
            </a:r>
            <a:r>
              <a:rPr lang="ja-JP" altLang="en-US" sz="2800" dirty="0">
                <a:latin typeface="+mn-ea"/>
              </a:rPr>
              <a:t>表</a:t>
            </a:r>
            <a:r>
              <a:rPr lang="ja-JP" altLang="en-US" sz="2800" dirty="0" smtClean="0">
                <a:latin typeface="+mn-ea"/>
              </a:rPr>
              <a:t>す</a:t>
            </a:r>
            <a:r>
              <a:rPr lang="ja-JP" altLang="en-US" sz="2800" dirty="0" smtClean="0"/>
              <a:t>ため</a:t>
            </a:r>
            <a:r>
              <a:rPr lang="ja-JP" altLang="en-US" sz="2800" dirty="0"/>
              <a:t>の</a:t>
            </a:r>
            <a:r>
              <a:rPr lang="ja-JP" altLang="en-US" sz="2800" dirty="0"/>
              <a:t>関数</a:t>
            </a:r>
          </a:p>
        </p:txBody>
      </p:sp>
      <p:pic>
        <p:nvPicPr>
          <p:cNvPr id="4" name="Picture 2" descr="「活性化関数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" t="11678" r="9388" b="5773"/>
          <a:stretch/>
        </p:blipFill>
        <p:spPr bwMode="auto">
          <a:xfrm>
            <a:off x="574020" y="2962865"/>
            <a:ext cx="3631475" cy="267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1040669" y="236917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シグモイド関数</a:t>
            </a:r>
            <a:endParaRPr lang="ja-JP" altLang="en-US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4020" y="5786772"/>
            <a:ext cx="3775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入力</a:t>
            </a:r>
            <a:r>
              <a:rPr lang="ja-JP" altLang="en-US" sz="2400" dirty="0"/>
              <a:t>がマイナスのときは</a:t>
            </a:r>
            <a:r>
              <a:rPr lang="en-US" altLang="ja-JP" sz="2400" dirty="0" smtClean="0">
                <a:latin typeface="+mn-ea"/>
              </a:rPr>
              <a:t>0</a:t>
            </a:r>
            <a:r>
              <a:rPr lang="ja-JP" altLang="en-US" sz="2400" dirty="0" smtClean="0"/>
              <a:t>プラス</a:t>
            </a:r>
            <a:r>
              <a:rPr lang="ja-JP" altLang="en-US" sz="2400" dirty="0"/>
              <a:t>のときは</a:t>
            </a:r>
            <a:r>
              <a:rPr lang="en-US" altLang="ja-JP" sz="2400" dirty="0">
                <a:latin typeface="+mn-ea"/>
              </a:rPr>
              <a:t>1</a:t>
            </a:r>
            <a:r>
              <a:rPr lang="ja-JP" altLang="en-US" sz="2400" dirty="0"/>
              <a:t>に近づく</a:t>
            </a:r>
            <a:endParaRPr lang="ja-JP" altLang="en-US" sz="24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l="3003" t="3730" r="2121" b="4717"/>
          <a:stretch/>
        </p:blipFill>
        <p:spPr>
          <a:xfrm>
            <a:off x="4572000" y="3007345"/>
            <a:ext cx="4127863" cy="2690949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825454" y="241351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恒等</a:t>
            </a:r>
            <a:r>
              <a:rPr lang="ja-JP" altLang="en-US" sz="2800" dirty="0" smtClean="0"/>
              <a:t>関数</a:t>
            </a:r>
            <a:endParaRPr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781223" y="5945311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計算結果をそのまま出力</a:t>
            </a:r>
            <a:r>
              <a:rPr lang="ja-JP" altLang="en-US" sz="2400" dirty="0" smtClean="0"/>
              <a:t>する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6705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重み </a:t>
            </a:r>
            <a:r>
              <a:rPr lang="en-US" altLang="ja-JP" dirty="0" smtClean="0"/>
              <a:t>Weight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31086" y="2047272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ニューロン</a:t>
            </a:r>
            <a:r>
              <a:rPr lang="ja-JP" altLang="en-US" sz="2800" dirty="0" smtClean="0"/>
              <a:t>と</a:t>
            </a:r>
            <a:r>
              <a:rPr lang="ja-JP" altLang="en-US" sz="2800" dirty="0"/>
              <a:t>入力の関わりを数値化したもの</a:t>
            </a:r>
            <a:endParaRPr lang="ja-JP" altLang="en-US" sz="2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753757" y="6171692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入力が</a:t>
            </a:r>
            <a:r>
              <a:rPr lang="ja-JP" altLang="en-US" sz="2400" dirty="0" smtClean="0"/>
              <a:t>どのように影響を与えるのかを</a:t>
            </a:r>
            <a:r>
              <a:rPr lang="ja-JP" altLang="en-US" sz="2400" dirty="0"/>
              <a:t>表す</a:t>
            </a:r>
            <a:endParaRPr lang="ja-JP" altLang="en-US" sz="2400" dirty="0"/>
          </a:p>
        </p:txBody>
      </p:sp>
      <p:sp>
        <p:nvSpPr>
          <p:cNvPr id="15" name="楕円 14"/>
          <p:cNvSpPr/>
          <p:nvPr/>
        </p:nvSpPr>
        <p:spPr>
          <a:xfrm>
            <a:off x="4783600" y="3854236"/>
            <a:ext cx="914400" cy="9144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400" b="1" dirty="0"/>
          </a:p>
        </p:txBody>
      </p:sp>
      <p:cxnSp>
        <p:nvCxnSpPr>
          <p:cNvPr id="16" name="直線矢印コネクタ 15"/>
          <p:cNvCxnSpPr>
            <a:endCxn id="15" idx="1"/>
          </p:cNvCxnSpPr>
          <p:nvPr/>
        </p:nvCxnSpPr>
        <p:spPr>
          <a:xfrm>
            <a:off x="3325648" y="3445513"/>
            <a:ext cx="1591863" cy="5426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endCxn id="15" idx="2"/>
          </p:cNvCxnSpPr>
          <p:nvPr/>
        </p:nvCxnSpPr>
        <p:spPr>
          <a:xfrm flipV="1">
            <a:off x="3164731" y="4311436"/>
            <a:ext cx="16188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>
            <a:endCxn id="15" idx="3"/>
          </p:cNvCxnSpPr>
          <p:nvPr/>
        </p:nvCxnSpPr>
        <p:spPr>
          <a:xfrm flipV="1">
            <a:off x="3431169" y="4634725"/>
            <a:ext cx="1486342" cy="7224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3564584" y="4563078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latin typeface="+mn-ea"/>
              </a:rPr>
              <a:t>1.0</a:t>
            </a:r>
            <a:endParaRPr lang="ja-JP" altLang="en-US" sz="2800" dirty="0">
              <a:latin typeface="+mn-ea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565763" y="3028464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latin typeface="+mn-ea"/>
              </a:rPr>
              <a:t>0.1</a:t>
            </a:r>
            <a:endParaRPr lang="ja-JP" altLang="en-US" sz="2800" dirty="0">
              <a:latin typeface="+mn-ea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564584" y="3752663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latin typeface="+mn-ea"/>
              </a:rPr>
              <a:t>0.5</a:t>
            </a:r>
            <a:endParaRPr lang="ja-JP" altLang="en-US" sz="2800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テキスト ボックス 21"/>
              <p:cNvSpPr txBox="1"/>
              <p:nvPr/>
            </p:nvSpPr>
            <p:spPr>
              <a:xfrm>
                <a:off x="2763701" y="3028464"/>
                <a:ext cx="6767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ja-JP" altLang="en-US" sz="2800" dirty="0">
                  <a:latin typeface="+mn-ea"/>
                </a:endParaRPr>
              </a:p>
            </p:txBody>
          </p:sp>
        </mc:Choice>
        <mc:Fallback>
          <p:sp>
            <p:nvSpPr>
              <p:cNvPr id="22" name="テキスト ボックス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701" y="3028464"/>
                <a:ext cx="67678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テキスト ボックス 22"/>
              <p:cNvSpPr txBox="1"/>
              <p:nvPr/>
            </p:nvSpPr>
            <p:spPr>
              <a:xfrm>
                <a:off x="2473873" y="4039858"/>
                <a:ext cx="6767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ja-JP" altLang="en-US" sz="2800" dirty="0">
                  <a:latin typeface="+mn-ea"/>
                </a:endParaRPr>
              </a:p>
            </p:txBody>
          </p:sp>
        </mc:Choice>
        <mc:Fallback>
          <p:sp>
            <p:nvSpPr>
              <p:cNvPr id="23" name="テキスト ボックス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873" y="4039858"/>
                <a:ext cx="67678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テキスト ボックス 23"/>
              <p:cNvSpPr txBox="1"/>
              <p:nvPr/>
            </p:nvSpPr>
            <p:spPr>
              <a:xfrm>
                <a:off x="2884847" y="5257015"/>
                <a:ext cx="6767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ja-JP" altLang="en-US" sz="2800" dirty="0">
                  <a:latin typeface="+mn-ea"/>
                </a:endParaRPr>
              </a:p>
            </p:txBody>
          </p:sp>
        </mc:Choice>
        <mc:Fallback>
          <p:sp>
            <p:nvSpPr>
              <p:cNvPr id="24" name="テキスト ボックス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47" y="5257015"/>
                <a:ext cx="67678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469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「活性化関数」の画像検索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999" y="1792260"/>
            <a:ext cx="5171498" cy="38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バイアス </a:t>
            </a:r>
            <a:r>
              <a:rPr kumimoji="1" lang="en-US" altLang="ja-JP" dirty="0" smtClean="0"/>
              <a:t>Bias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87384" y="1561427"/>
            <a:ext cx="780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パーセプトロンの興奮</a:t>
            </a:r>
            <a:r>
              <a:rPr lang="ja-JP" altLang="en-US" sz="2400" dirty="0" smtClean="0"/>
              <a:t>しやすさ</a:t>
            </a:r>
            <a:r>
              <a:rPr lang="en-US" altLang="ja-JP" sz="2400" dirty="0" smtClean="0">
                <a:latin typeface="+mn-ea"/>
              </a:rPr>
              <a:t>(</a:t>
            </a:r>
            <a:r>
              <a:rPr lang="ja-JP" altLang="en-US" sz="2400" dirty="0" smtClean="0">
                <a:latin typeface="+mn-ea"/>
              </a:rPr>
              <a:t>感度</a:t>
            </a:r>
            <a:r>
              <a:rPr lang="en-US" altLang="ja-JP" sz="2400" dirty="0" smtClean="0">
                <a:latin typeface="+mn-ea"/>
              </a:rPr>
              <a:t>)</a:t>
            </a:r>
            <a:r>
              <a:rPr lang="ja-JP" altLang="en-US" sz="2400" dirty="0" smtClean="0"/>
              <a:t>を</a:t>
            </a:r>
            <a:r>
              <a:rPr lang="ja-JP" altLang="en-US" sz="2400" dirty="0"/>
              <a:t>数値化したもの</a:t>
            </a:r>
            <a:endParaRPr lang="ja-JP" altLang="en-US" sz="2400" dirty="0"/>
          </a:p>
        </p:txBody>
      </p:sp>
      <p:cxnSp>
        <p:nvCxnSpPr>
          <p:cNvPr id="6" name="直線矢印コネクタ 5"/>
          <p:cNvCxnSpPr/>
          <p:nvPr/>
        </p:nvCxnSpPr>
        <p:spPr>
          <a:xfrm flipH="1" flipV="1">
            <a:off x="3148148" y="5094514"/>
            <a:ext cx="1" cy="10739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5316583" y="2677886"/>
            <a:ext cx="0" cy="214230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4975478" y="5901718"/>
            <a:ext cx="3882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バイアスの大きさによって興奮のしやすさが異なる</a:t>
            </a:r>
            <a:endParaRPr kumimoji="1" lang="ja-JP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2534968" y="6186859"/>
                <a:ext cx="1226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968" y="6186859"/>
                <a:ext cx="122636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4818017" y="4783874"/>
                <a:ext cx="9971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017" y="4783874"/>
                <a:ext cx="99713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00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学習</a:t>
            </a:r>
            <a:r>
              <a:rPr lang="ja-JP" altLang="en-US" dirty="0"/>
              <a:t>方法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1729" y="1489149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u="sng" dirty="0"/>
              <a:t>重みとバイアスを更新することによって学習を行う</a:t>
            </a:r>
            <a:endParaRPr lang="ja-JP" altLang="en-US" sz="2800" b="1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/>
              <p:cNvSpPr txBox="1"/>
              <p:nvPr/>
            </p:nvSpPr>
            <p:spPr>
              <a:xfrm>
                <a:off x="3259430" y="6260570"/>
                <a:ext cx="57229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 smtClean="0"/>
                  <a:t>出力結果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 sz="2400" dirty="0" smtClean="0"/>
                  <a:t>と</a:t>
                </a:r>
                <a:r>
                  <a:rPr lang="ja-JP" altLang="en-US" sz="2400" dirty="0"/>
                  <a:t>正解</a:t>
                </a:r>
                <a:r>
                  <a:rPr lang="ja-JP" altLang="en-US" sz="2400" dirty="0" smtClean="0"/>
                  <a:t>データ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ja-JP" altLang="en-US" sz="2400" dirty="0" smtClean="0"/>
                  <a:t>の</a:t>
                </a:r>
                <a:r>
                  <a:rPr lang="ja-JP" altLang="en-US" sz="2400" dirty="0"/>
                  <a:t>差を反映する</a:t>
                </a:r>
                <a:endParaRPr lang="ja-JP" altLang="en-US" sz="2400" dirty="0"/>
              </a:p>
            </p:txBody>
          </p:sp>
        </mc:Choice>
        <mc:Fallback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430" y="6260570"/>
                <a:ext cx="5722977" cy="461665"/>
              </a:xfrm>
              <a:prstGeom prst="rect">
                <a:avLst/>
              </a:prstGeom>
              <a:blipFill>
                <a:blip r:embed="rId2"/>
                <a:stretch>
                  <a:fillRect l="-1706" t="-10526" r="-746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テキスト ボックス 22"/>
              <p:cNvSpPr txBox="1"/>
              <p:nvPr/>
            </p:nvSpPr>
            <p:spPr>
              <a:xfrm>
                <a:off x="653763" y="2099121"/>
                <a:ext cx="2205219" cy="5350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b="0" dirty="0" smtClean="0"/>
                  <a:t>入力</a:t>
                </a:r>
                <a14:m>
                  <m:oMath xmlns:m="http://schemas.openxmlformats.org/officeDocument/2006/math">
                    <m:r>
                      <a:rPr lang="ja-JP" altLang="en-US" sz="2800" b="0" i="0" smtClean="0">
                        <a:latin typeface="Cambria Math" panose="02040503050406030204" pitchFamily="18" charset="0"/>
                      </a:rPr>
                      <m:t>データ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ja-JP" altLang="en-US" sz="2800" dirty="0">
                  <a:latin typeface="+mn-ea"/>
                </a:endParaRPr>
              </a:p>
            </p:txBody>
          </p:sp>
        </mc:Choice>
        <mc:Fallback>
          <p:sp>
            <p:nvSpPr>
              <p:cNvPr id="23" name="テキスト ボックス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63" y="2099121"/>
                <a:ext cx="2205219" cy="535018"/>
              </a:xfrm>
              <a:prstGeom prst="rect">
                <a:avLst/>
              </a:prstGeom>
              <a:blipFill>
                <a:blip r:embed="rId3"/>
                <a:stretch>
                  <a:fillRect l="-5525" t="-7955" b="-318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テキスト ボックス 23"/>
              <p:cNvSpPr txBox="1"/>
              <p:nvPr/>
            </p:nvSpPr>
            <p:spPr>
              <a:xfrm>
                <a:off x="3259430" y="2099016"/>
                <a:ext cx="2186689" cy="5350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b="0" dirty="0" smtClean="0"/>
                  <a:t>正解</a:t>
                </a:r>
                <a14:m>
                  <m:oMath xmlns:m="http://schemas.openxmlformats.org/officeDocument/2006/math">
                    <m:r>
                      <a:rPr lang="ja-JP" altLang="en-US" sz="2800" i="0">
                        <a:latin typeface="Cambria Math" panose="02040503050406030204" pitchFamily="18" charset="0"/>
                      </a:rPr>
                      <m:t>データ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ja-JP" altLang="en-US" sz="2800" dirty="0">
                  <a:latin typeface="+mn-ea"/>
                </a:endParaRPr>
              </a:p>
            </p:txBody>
          </p:sp>
        </mc:Choice>
        <mc:Fallback>
          <p:sp>
            <p:nvSpPr>
              <p:cNvPr id="24" name="テキスト ボックス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430" y="2099016"/>
                <a:ext cx="2186689" cy="535018"/>
              </a:xfrm>
              <a:prstGeom prst="rect">
                <a:avLst/>
              </a:prstGeom>
              <a:blipFill>
                <a:blip r:embed="rId4"/>
                <a:stretch>
                  <a:fillRect l="-5866" t="-7955" b="-318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テキスト ボックス 24"/>
              <p:cNvSpPr txBox="1"/>
              <p:nvPr/>
            </p:nvSpPr>
            <p:spPr>
              <a:xfrm>
                <a:off x="769851" y="2517834"/>
                <a:ext cx="19730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3]</m:t>
                      </m:r>
                    </m:oMath>
                  </m:oMathPara>
                </a14:m>
                <a:endParaRPr lang="ja-JP" altLang="en-US" sz="2800" dirty="0">
                  <a:latin typeface="+mn-ea"/>
                </a:endParaRPr>
              </a:p>
            </p:txBody>
          </p:sp>
        </mc:Choice>
        <mc:Fallback>
          <p:sp>
            <p:nvSpPr>
              <p:cNvPr id="25" name="テキスト ボックス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51" y="2517834"/>
                <a:ext cx="19730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テキスト ボックス 25"/>
              <p:cNvSpPr txBox="1"/>
              <p:nvPr/>
            </p:nvSpPr>
            <p:spPr>
              <a:xfrm>
                <a:off x="4009186" y="2516292"/>
                <a:ext cx="6871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sz="2800" dirty="0">
                  <a:latin typeface="+mn-ea"/>
                </a:endParaRPr>
              </a:p>
            </p:txBody>
          </p:sp>
        </mc:Choice>
        <mc:Fallback>
          <p:sp>
            <p:nvSpPr>
              <p:cNvPr id="26" name="テキスト ボックス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86" y="2516292"/>
                <a:ext cx="68717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楕円 27"/>
          <p:cNvSpPr/>
          <p:nvPr/>
        </p:nvSpPr>
        <p:spPr>
          <a:xfrm>
            <a:off x="3921451" y="4528921"/>
            <a:ext cx="914400" cy="9144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400" b="1" dirty="0"/>
          </a:p>
        </p:txBody>
      </p:sp>
      <p:cxnSp>
        <p:nvCxnSpPr>
          <p:cNvPr id="29" name="直線矢印コネクタ 28"/>
          <p:cNvCxnSpPr>
            <a:endCxn id="28" idx="1"/>
          </p:cNvCxnSpPr>
          <p:nvPr/>
        </p:nvCxnSpPr>
        <p:spPr>
          <a:xfrm>
            <a:off x="2463499" y="4120198"/>
            <a:ext cx="1591863" cy="5426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>
            <a:endCxn id="28" idx="2"/>
          </p:cNvCxnSpPr>
          <p:nvPr/>
        </p:nvCxnSpPr>
        <p:spPr>
          <a:xfrm flipV="1">
            <a:off x="2302582" y="4986121"/>
            <a:ext cx="16188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endCxn id="28" idx="3"/>
          </p:cNvCxnSpPr>
          <p:nvPr/>
        </p:nvCxnSpPr>
        <p:spPr>
          <a:xfrm flipV="1">
            <a:off x="2569020" y="5309410"/>
            <a:ext cx="1486342" cy="7224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テキスト ボックス 31"/>
              <p:cNvSpPr txBox="1"/>
              <p:nvPr/>
            </p:nvSpPr>
            <p:spPr>
              <a:xfrm>
                <a:off x="2716677" y="5198659"/>
                <a:ext cx="7505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ja-JP" altLang="en-US" sz="2800" dirty="0">
                  <a:latin typeface="+mn-ea"/>
                </a:endParaRPr>
              </a:p>
            </p:txBody>
          </p:sp>
        </mc:Choice>
        <mc:Fallback>
          <p:sp>
            <p:nvSpPr>
              <p:cNvPr id="32" name="テキスト ボックス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677" y="5198659"/>
                <a:ext cx="75052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4158060" y="3482481"/>
                <a:ext cx="4891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ja-JP" altLang="en-US" sz="2800" dirty="0">
                  <a:latin typeface="+mn-ea"/>
                </a:endParaRPr>
              </a:p>
            </p:txBody>
          </p:sp>
        </mc:Choice>
        <mc:Fallback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060" y="3482481"/>
                <a:ext cx="48910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矢印コネクタ 33"/>
          <p:cNvCxnSpPr>
            <a:endCxn id="28" idx="0"/>
          </p:cNvCxnSpPr>
          <p:nvPr/>
        </p:nvCxnSpPr>
        <p:spPr>
          <a:xfrm>
            <a:off x="4378651" y="4005701"/>
            <a:ext cx="0" cy="5232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2703614" y="3703149"/>
                <a:ext cx="7505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ja-JP" altLang="en-US" sz="2800" dirty="0">
                  <a:latin typeface="+mn-ea"/>
                </a:endParaRPr>
              </a:p>
            </p:txBody>
          </p:sp>
        </mc:Choice>
        <mc:Fallback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14" y="3703149"/>
                <a:ext cx="75052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テキスト ボックス 35"/>
              <p:cNvSpPr txBox="1"/>
              <p:nvPr/>
            </p:nvSpPr>
            <p:spPr>
              <a:xfrm>
                <a:off x="2702435" y="4427348"/>
                <a:ext cx="7505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ja-JP" altLang="en-US" sz="2800" dirty="0">
                  <a:latin typeface="+mn-ea"/>
                </a:endParaRPr>
              </a:p>
            </p:txBody>
          </p:sp>
        </mc:Choice>
        <mc:Fallback>
          <p:sp>
            <p:nvSpPr>
              <p:cNvPr id="36" name="テキスト ボックス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435" y="4427348"/>
                <a:ext cx="75052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1801816" y="3677179"/>
                <a:ext cx="6767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ja-JP" altLang="en-US" sz="2800" dirty="0">
                  <a:latin typeface="+mn-ea"/>
                </a:endParaRPr>
              </a:p>
            </p:txBody>
          </p:sp>
        </mc:Choice>
        <mc:Fallback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816" y="3677179"/>
                <a:ext cx="67678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テキスト ボックス 37"/>
              <p:cNvSpPr txBox="1"/>
              <p:nvPr/>
            </p:nvSpPr>
            <p:spPr>
              <a:xfrm>
                <a:off x="1611724" y="4714543"/>
                <a:ext cx="6767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ja-JP" altLang="en-US" sz="2800" dirty="0">
                  <a:latin typeface="+mn-ea"/>
                </a:endParaRPr>
              </a:p>
            </p:txBody>
          </p:sp>
        </mc:Choice>
        <mc:Fallback>
          <p:sp>
            <p:nvSpPr>
              <p:cNvPr id="38" name="テキスト ボックス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724" y="4714543"/>
                <a:ext cx="67678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矢印コネクタ 38"/>
          <p:cNvCxnSpPr>
            <a:stCxn id="28" idx="6"/>
          </p:cNvCxnSpPr>
          <p:nvPr/>
        </p:nvCxnSpPr>
        <p:spPr>
          <a:xfrm flipV="1">
            <a:off x="4835851" y="4961392"/>
            <a:ext cx="230186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テキスト ボックス 39"/>
              <p:cNvSpPr txBox="1"/>
              <p:nvPr/>
            </p:nvSpPr>
            <p:spPr>
              <a:xfrm>
                <a:off x="7352128" y="4664877"/>
                <a:ext cx="4937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ja-JP" altLang="en-US" sz="2800" dirty="0">
                  <a:latin typeface="+mn-ea"/>
                </a:endParaRPr>
              </a:p>
            </p:txBody>
          </p:sp>
        </mc:Choice>
        <mc:Fallback>
          <p:sp>
            <p:nvSpPr>
              <p:cNvPr id="40" name="テキスト ボックス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128" y="4664877"/>
                <a:ext cx="493789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2022698" y="5931700"/>
                <a:ext cx="6767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ja-JP" altLang="en-US" sz="2800" dirty="0">
                  <a:latin typeface="+mn-ea"/>
                </a:endParaRPr>
              </a:p>
            </p:txBody>
          </p:sp>
        </mc:Choice>
        <mc:Fallback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698" y="5931700"/>
                <a:ext cx="676788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正方形/長方形 44"/>
          <p:cNvSpPr/>
          <p:nvPr/>
        </p:nvSpPr>
        <p:spPr>
          <a:xfrm>
            <a:off x="628650" y="1995799"/>
            <a:ext cx="4817468" cy="111127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7352128" y="3266262"/>
                <a:ext cx="4371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ja-JP" altLang="en-US" sz="2800" dirty="0">
                  <a:latin typeface="+mn-ea"/>
                </a:endParaRPr>
              </a:p>
            </p:txBody>
          </p:sp>
        </mc:Choice>
        <mc:Fallback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128" y="3266262"/>
                <a:ext cx="43710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線矢印コネクタ 46"/>
          <p:cNvCxnSpPr>
            <a:stCxn id="46" idx="2"/>
          </p:cNvCxnSpPr>
          <p:nvPr/>
        </p:nvCxnSpPr>
        <p:spPr>
          <a:xfrm>
            <a:off x="7570681" y="3789482"/>
            <a:ext cx="0" cy="95985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/>
          <p:cNvSpPr txBox="1"/>
          <p:nvPr/>
        </p:nvSpPr>
        <p:spPr>
          <a:xfrm>
            <a:off x="6705438" y="396475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差</a:t>
            </a:r>
            <a:endParaRPr kumimoji="1" lang="ja-JP" altLang="en-US" sz="2800" dirty="0"/>
          </a:p>
        </p:txBody>
      </p:sp>
      <p:cxnSp>
        <p:nvCxnSpPr>
          <p:cNvPr id="53" name="直線矢印コネクタ 52"/>
          <p:cNvCxnSpPr>
            <a:stCxn id="50" idx="1"/>
            <a:endCxn id="33" idx="3"/>
          </p:cNvCxnSpPr>
          <p:nvPr/>
        </p:nvCxnSpPr>
        <p:spPr>
          <a:xfrm flipH="1" flipV="1">
            <a:off x="4647168" y="3744091"/>
            <a:ext cx="2058270" cy="482278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>
            <a:stCxn id="50" idx="1"/>
            <a:endCxn id="35" idx="3"/>
          </p:cNvCxnSpPr>
          <p:nvPr/>
        </p:nvCxnSpPr>
        <p:spPr>
          <a:xfrm flipH="1" flipV="1">
            <a:off x="3454140" y="3964759"/>
            <a:ext cx="3251298" cy="26161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>
            <a:stCxn id="50" idx="1"/>
            <a:endCxn id="36" idx="3"/>
          </p:cNvCxnSpPr>
          <p:nvPr/>
        </p:nvCxnSpPr>
        <p:spPr>
          <a:xfrm flipH="1">
            <a:off x="3452961" y="4226369"/>
            <a:ext cx="3252477" cy="462589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>
            <a:stCxn id="50" idx="1"/>
            <a:endCxn id="32" idx="3"/>
          </p:cNvCxnSpPr>
          <p:nvPr/>
        </p:nvCxnSpPr>
        <p:spPr>
          <a:xfrm flipH="1">
            <a:off x="3467203" y="4226369"/>
            <a:ext cx="3238235" cy="123390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60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2" grpId="0"/>
      <p:bldP spid="33" grpId="0"/>
      <p:bldP spid="35" grpId="0"/>
      <p:bldP spid="36" grpId="0"/>
      <p:bldP spid="40" grpId="0"/>
      <p:bldP spid="46" grpId="0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本講座の目的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2188" y="1621520"/>
            <a:ext cx="7109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b="1" u="sng" dirty="0"/>
              <a:t>機械学習についての知見を</a:t>
            </a:r>
            <a:r>
              <a:rPr lang="ja-JP" altLang="en-US" sz="3600" b="1" u="sng" dirty="0" smtClean="0"/>
              <a:t>深める</a:t>
            </a:r>
            <a:endParaRPr lang="ja-JP" altLang="en-US" sz="3600" b="1" u="sng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9919" y="2996970"/>
            <a:ext cx="90639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便利な機械学習用のモジュールがたくさんあるため，</a:t>
            </a:r>
            <a:endParaRPr lang="en-US" altLang="ja-JP" sz="2800" dirty="0"/>
          </a:p>
          <a:p>
            <a:r>
              <a:rPr lang="ja-JP" altLang="en-US" sz="2800" dirty="0"/>
              <a:t>機械学習について詳しく知ることなく使うことが多い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562941" y="5231871"/>
            <a:ext cx="71728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簡単な機械学習プログラムを自分の力</a:t>
            </a:r>
            <a:r>
              <a:rPr lang="ja-JP" altLang="en-US" sz="2800" dirty="0" smtClean="0"/>
              <a:t>で</a:t>
            </a:r>
            <a:endParaRPr lang="en-US" altLang="ja-JP" sz="2800" dirty="0" smtClean="0"/>
          </a:p>
          <a:p>
            <a:r>
              <a:rPr lang="ja-JP" altLang="en-US" sz="2800" dirty="0" smtClean="0"/>
              <a:t>構築</a:t>
            </a:r>
            <a:r>
              <a:rPr lang="ja-JP" altLang="en-US" sz="2800" dirty="0"/>
              <a:t>すること</a:t>
            </a:r>
            <a:r>
              <a:rPr lang="ja-JP" altLang="en-US" sz="2800" dirty="0" smtClean="0"/>
              <a:t>で</a:t>
            </a:r>
            <a:r>
              <a:rPr lang="ja-JP" altLang="en-US" sz="2800" b="1" dirty="0" smtClean="0">
                <a:solidFill>
                  <a:srgbClr val="FF0000"/>
                </a:solidFill>
              </a:rPr>
              <a:t>ざっくりとした内容</a:t>
            </a:r>
            <a:r>
              <a:rPr lang="ja-JP" altLang="en-US" sz="2800" dirty="0" smtClean="0"/>
              <a:t>と</a:t>
            </a:r>
            <a:endParaRPr lang="en-US" altLang="ja-JP" sz="2800" dirty="0" smtClean="0"/>
          </a:p>
          <a:p>
            <a:r>
              <a:rPr lang="ja-JP" altLang="en-US" sz="2800" b="1" dirty="0" smtClean="0">
                <a:solidFill>
                  <a:srgbClr val="00B050"/>
                </a:solidFill>
              </a:rPr>
              <a:t>評価</a:t>
            </a:r>
            <a:r>
              <a:rPr lang="ja-JP" altLang="en-US" sz="2800" b="1" dirty="0">
                <a:solidFill>
                  <a:srgbClr val="00B050"/>
                </a:solidFill>
              </a:rPr>
              <a:t>方法</a:t>
            </a:r>
            <a:r>
              <a:rPr lang="ja-JP" altLang="en-US" sz="2800" dirty="0"/>
              <a:t>を</a:t>
            </a:r>
            <a:r>
              <a:rPr lang="ja-JP" altLang="en-US" sz="2800" dirty="0" smtClean="0"/>
              <a:t>学び研究に活かせるようにする</a:t>
            </a:r>
            <a:endParaRPr lang="en-US" altLang="ja-JP" sz="2800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4523385" y="4119648"/>
            <a:ext cx="268530" cy="9010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13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線形回帰問題を解こう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重みの更新方法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2348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2"/>
          <a:srcRect l="16468" t="29911" r="55320" b="33125"/>
          <a:stretch/>
        </p:blipFill>
        <p:spPr>
          <a:xfrm>
            <a:off x="419644" y="3252809"/>
            <a:ext cx="4626153" cy="34078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線形回帰</a:t>
            </a:r>
            <a:r>
              <a:rPr kumimoji="1" lang="ja-JP" altLang="en-US" dirty="0" smtClean="0"/>
              <a:t>問題</a:t>
            </a:r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49828" y="1560868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重みの更新方法を学ぶために直線の傾きを学習する</a:t>
            </a:r>
            <a:endParaRPr lang="ja-JP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/>
              <p:cNvSpPr txBox="1"/>
              <p:nvPr/>
            </p:nvSpPr>
            <p:spPr>
              <a:xfrm>
                <a:off x="833359" y="2175126"/>
                <a:ext cx="665165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r>
                  <a:rPr lang="ja-JP" altLang="en-US" sz="2800" dirty="0"/>
                  <a:t>の直線を用意，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ja-JP" altLang="en-US" sz="2800" i="1">
                        <a:latin typeface="Cambria Math" panose="02040503050406030204" pitchFamily="18" charset="0"/>
                      </a:rPr>
                      <m:t>を</m:t>
                    </m:r>
                  </m:oMath>
                </a14:m>
                <a:r>
                  <a:rPr lang="ja-JP" altLang="en-US" sz="2800" dirty="0"/>
                  <a:t>更新して</a:t>
                </a:r>
                <a:endParaRPr lang="en-US" altLang="ja-JP" sz="2800" dirty="0" smtClean="0"/>
              </a:p>
              <a:p>
                <a14:m>
                  <m:oMath xmlns:m="http://schemas.openxmlformats.org/officeDocument/2006/math">
                    <m:r>
                      <a:rPr lang="en-US" altLang="ja-JP" sz="2800" b="1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ja-JP" sz="2800" b="1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800" b="1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ja-JP" sz="2800" b="1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ja-JP" altLang="en-US" sz="2800" b="1" u="sng" dirty="0" smtClean="0">
                    <a:solidFill>
                      <a:srgbClr val="FF0000"/>
                    </a:solidFill>
                  </a:rPr>
                  <a:t>の相関があるデータ</a:t>
                </a:r>
                <a:r>
                  <a:rPr lang="ja-JP" altLang="en-US" sz="2800" dirty="0" smtClean="0"/>
                  <a:t>を学習しよう</a:t>
                </a:r>
                <a:endParaRPr lang="ja-JP" altLang="en-US" sz="2800" dirty="0"/>
              </a:p>
            </p:txBody>
          </p:sp>
        </mc:Choice>
        <mc:Fallback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59" y="2175126"/>
                <a:ext cx="6651657" cy="954107"/>
              </a:xfrm>
              <a:prstGeom prst="rect">
                <a:avLst/>
              </a:prstGeom>
              <a:blipFill>
                <a:blip r:embed="rId3"/>
                <a:stretch>
                  <a:fillRect t="-6410" r="-733" b="-179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/>
              <p:cNvSpPr txBox="1"/>
              <p:nvPr/>
            </p:nvSpPr>
            <p:spPr>
              <a:xfrm>
                <a:off x="5429386" y="6007560"/>
                <a:ext cx="35221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ja-JP" altLang="en-US" sz="2800" i="1">
                        <a:latin typeface="Cambria Math" panose="02040503050406030204" pitchFamily="18" charset="0"/>
                      </a:rPr>
                      <m:t>の</m:t>
                    </m:r>
                  </m:oMath>
                </a14:m>
                <a:r>
                  <a:rPr lang="ja-JP" altLang="en-US" sz="2800" dirty="0"/>
                  <a:t>初期値は</a:t>
                </a:r>
                <a:r>
                  <a:rPr lang="en-US" altLang="ja-JP" sz="2800" dirty="0">
                    <a:latin typeface="+mn-ea"/>
                  </a:rPr>
                  <a:t>0</a:t>
                </a:r>
                <a:r>
                  <a:rPr lang="ja-JP" altLang="en-US" sz="2800" dirty="0">
                    <a:latin typeface="+mn-ea"/>
                  </a:rPr>
                  <a:t>とする</a:t>
                </a:r>
                <a:endParaRPr lang="ja-JP" altLang="en-US" sz="2800" dirty="0"/>
              </a:p>
            </p:txBody>
          </p:sp>
        </mc:Choice>
        <mc:Fallback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386" y="6007560"/>
                <a:ext cx="3522118" cy="523220"/>
              </a:xfrm>
              <a:prstGeom prst="rect">
                <a:avLst/>
              </a:prstGeom>
              <a:blipFill>
                <a:blip r:embed="rId4"/>
                <a:stretch>
                  <a:fillRect t="-10465" r="-2080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正方形/長方形 15"/>
              <p:cNvSpPr/>
              <p:nvPr/>
            </p:nvSpPr>
            <p:spPr>
              <a:xfrm>
                <a:off x="1288945" y="4666551"/>
                <a:ext cx="10603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>
          <p:sp>
            <p:nvSpPr>
              <p:cNvPr id="16" name="正方形/長方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945" y="4666551"/>
                <a:ext cx="10603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正方形/長方形 16"/>
              <p:cNvSpPr/>
              <p:nvPr/>
            </p:nvSpPr>
            <p:spPr>
              <a:xfrm>
                <a:off x="1919861" y="5719160"/>
                <a:ext cx="10603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861" y="5719160"/>
                <a:ext cx="10603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左カーブ矢印 19"/>
          <p:cNvSpPr/>
          <p:nvPr/>
        </p:nvSpPr>
        <p:spPr>
          <a:xfrm flipV="1">
            <a:off x="4049485" y="4198847"/>
            <a:ext cx="574766" cy="1520312"/>
          </a:xfrm>
          <a:prstGeom prst="curved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H="1" flipV="1">
            <a:off x="4624251" y="3058358"/>
            <a:ext cx="960456" cy="9282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正方形/長方形 27"/>
              <p:cNvSpPr/>
              <p:nvPr/>
            </p:nvSpPr>
            <p:spPr>
              <a:xfrm>
                <a:off x="5584707" y="3986648"/>
                <a:ext cx="3271263" cy="114156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ja-JP" altLang="en-US" sz="2800" dirty="0" smtClean="0">
                    <a:solidFill>
                      <a:schemeClr val="tx1"/>
                    </a:solidFill>
                  </a:rPr>
                  <a:t>入力データが</a:t>
                </a:r>
                <a14:m>
                  <m:oMath xmlns:m="http://schemas.openxmlformats.org/officeDocument/2006/math">
                    <m:r>
                      <a:rPr lang="en-US" altLang="ja-JP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ja-JP" altLang="en-US" sz="2800" dirty="0">
                    <a:solidFill>
                      <a:schemeClr val="tx1"/>
                    </a:solidFill>
                  </a:rPr>
                  <a:t>座標</a:t>
                </a:r>
                <a:endParaRPr lang="en-US" altLang="ja-JP" sz="2800" dirty="0">
                  <a:solidFill>
                    <a:schemeClr val="tx1"/>
                  </a:solidFill>
                </a:endParaRPr>
              </a:p>
              <a:p>
                <a:r>
                  <a:rPr lang="ja-JP" altLang="en-US" sz="2800" dirty="0">
                    <a:solidFill>
                      <a:schemeClr val="tx1"/>
                    </a:solidFill>
                  </a:rPr>
                  <a:t>正解データが</a:t>
                </a:r>
                <a14:m>
                  <m:oMath xmlns:m="http://schemas.openxmlformats.org/officeDocument/2006/math">
                    <m:r>
                      <a:rPr lang="en-US" altLang="ja-JP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 sz="2800" dirty="0" smtClean="0">
                    <a:solidFill>
                      <a:schemeClr val="tx1"/>
                    </a:solidFill>
                  </a:rPr>
                  <a:t>座標</a:t>
                </a:r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正方形/長方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707" y="3986648"/>
                <a:ext cx="3271263" cy="1141568"/>
              </a:xfrm>
              <a:prstGeom prst="rect">
                <a:avLst/>
              </a:prstGeom>
              <a:blipFill>
                <a:blip r:embed="rId7"/>
                <a:stretch>
                  <a:fillRect l="-3321" r="-1661" b="-5208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777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ニューロン</a:t>
            </a:r>
            <a:r>
              <a:rPr lang="ja-JP" altLang="en-US" dirty="0" smtClean="0"/>
              <a:t>の</a:t>
            </a:r>
            <a:r>
              <a:rPr lang="ja-JP" altLang="en-US" dirty="0" smtClean="0"/>
              <a:t>設計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5444958" y="5607717"/>
                <a:ext cx="307039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m:rPr>
                          <m:aln/>
                        </m:rPr>
                        <a:rPr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𝑖𝑑𝑒𝑛𝑡𝑖𝑡𝑦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𝑤𝑋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𝑤𝑋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958" y="5607717"/>
                <a:ext cx="3070392" cy="954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023831" y="3712557"/>
                <a:ext cx="5060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31" y="3712557"/>
                <a:ext cx="5060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2565095" y="3736317"/>
                <a:ext cx="5414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095" y="3736317"/>
                <a:ext cx="54143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7364450" y="3795601"/>
                <a:ext cx="4916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450" y="3795601"/>
                <a:ext cx="49160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787" y="2263090"/>
            <a:ext cx="2189447" cy="147910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330813" y="1722350"/>
            <a:ext cx="2821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恒等関数 </a:t>
            </a:r>
            <a:r>
              <a:rPr lang="en-US" altLang="ja-JP" sz="2800" dirty="0"/>
              <a:t>identity</a:t>
            </a:r>
            <a:endParaRPr lang="ja-JP" altLang="en-US" sz="28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22851" y="530044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入力</a:t>
            </a:r>
            <a:r>
              <a:rPr lang="ja-JP" altLang="en-US" sz="2400" dirty="0"/>
              <a:t>層</a:t>
            </a:r>
            <a:endParaRPr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380516" y="530946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出力</a:t>
            </a:r>
            <a:r>
              <a:rPr lang="ja-JP" altLang="en-US" sz="2400" dirty="0" smtClean="0"/>
              <a:t>層</a:t>
            </a:r>
            <a:endParaRPr lang="ja-JP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テキスト ボックス 18"/>
              <p:cNvSpPr txBox="1"/>
              <p:nvPr/>
            </p:nvSpPr>
            <p:spPr>
              <a:xfrm>
                <a:off x="236660" y="4136128"/>
                <a:ext cx="20803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19" name="テキスト ボックス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60" y="4136128"/>
                <a:ext cx="208037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6566699" y="4146972"/>
                <a:ext cx="20871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699" y="4146972"/>
                <a:ext cx="208711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楕円 21"/>
          <p:cNvSpPr/>
          <p:nvPr/>
        </p:nvSpPr>
        <p:spPr>
          <a:xfrm>
            <a:off x="3477314" y="3997927"/>
            <a:ext cx="914400" cy="9144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400" b="1" dirty="0"/>
          </a:p>
        </p:txBody>
      </p:sp>
      <p:cxnSp>
        <p:nvCxnSpPr>
          <p:cNvPr id="23" name="直線矢印コネクタ 22"/>
          <p:cNvCxnSpPr>
            <a:endCxn id="22" idx="2"/>
          </p:cNvCxnSpPr>
          <p:nvPr/>
        </p:nvCxnSpPr>
        <p:spPr>
          <a:xfrm>
            <a:off x="2233749" y="4455127"/>
            <a:ext cx="124356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>
            <a:stCxn id="22" idx="6"/>
          </p:cNvCxnSpPr>
          <p:nvPr/>
        </p:nvCxnSpPr>
        <p:spPr>
          <a:xfrm flipV="1">
            <a:off x="4391714" y="4430398"/>
            <a:ext cx="230186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 flipV="1">
            <a:off x="4020925" y="3712558"/>
            <a:ext cx="616665" cy="74256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52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2"/>
          <a:srcRect l="9138" t="36161" r="61646" b="25982"/>
          <a:stretch/>
        </p:blipFill>
        <p:spPr>
          <a:xfrm>
            <a:off x="2200564" y="3944982"/>
            <a:ext cx="3944739" cy="287382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学習データの用意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/>
              <p:cNvSpPr txBox="1"/>
              <p:nvPr/>
            </p:nvSpPr>
            <p:spPr>
              <a:xfrm>
                <a:off x="430305" y="1474654"/>
                <a:ext cx="55677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sz="2800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ja-JP" altLang="en-US" sz="2800" dirty="0"/>
                  <a:t>の学習を行うために・・・</a:t>
                </a:r>
                <a:endParaRPr lang="ja-JP" altLang="en-US" sz="2800" dirty="0"/>
              </a:p>
            </p:txBody>
          </p:sp>
        </mc:Choice>
        <mc:Fallback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05" y="1474654"/>
                <a:ext cx="5567743" cy="523220"/>
              </a:xfrm>
              <a:prstGeom prst="rect">
                <a:avLst/>
              </a:prstGeom>
              <a:blipFill>
                <a:blip r:embed="rId3"/>
                <a:stretch>
                  <a:fillRect t="-11628" r="-876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/>
          <p:cNvSpPr txBox="1"/>
          <p:nvPr/>
        </p:nvSpPr>
        <p:spPr>
          <a:xfrm>
            <a:off x="5058755" y="271556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正解データ</a:t>
            </a:r>
            <a:endParaRPr lang="ja-JP" altLang="en-US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54036" y="268189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入力</a:t>
            </a:r>
            <a:r>
              <a:rPr lang="ja-JP" altLang="en-US" sz="2800" dirty="0"/>
              <a:t>データ</a:t>
            </a:r>
            <a:endParaRPr lang="ja-JP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/>
              <p:cNvSpPr txBox="1"/>
              <p:nvPr/>
            </p:nvSpPr>
            <p:spPr>
              <a:xfrm>
                <a:off x="2041207" y="3139797"/>
                <a:ext cx="5060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207" y="3139797"/>
                <a:ext cx="5060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/>
              <p:cNvSpPr txBox="1"/>
              <p:nvPr/>
            </p:nvSpPr>
            <p:spPr>
              <a:xfrm>
                <a:off x="5805016" y="3156365"/>
                <a:ext cx="4875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016" y="3156365"/>
                <a:ext cx="48750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1038806" y="2005678"/>
                <a:ext cx="62682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=3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ja-JP" altLang="en-US" sz="2400" dirty="0"/>
                  <a:t>の相関がみられる</a:t>
                </a:r>
                <a:r>
                  <a:rPr lang="ja-JP" altLang="en-US" sz="2400" dirty="0" smtClean="0"/>
                  <a:t>データを用意する</a:t>
                </a:r>
                <a:endParaRPr lang="ja-JP" altLang="en-US" sz="2400" dirty="0"/>
              </a:p>
            </p:txBody>
          </p:sp>
        </mc:Choice>
        <mc:Fallback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806" y="2005678"/>
                <a:ext cx="6268254" cy="461665"/>
              </a:xfrm>
              <a:prstGeom prst="rect">
                <a:avLst/>
              </a:prstGeom>
              <a:blipFill>
                <a:blip r:embed="rId6"/>
                <a:stretch>
                  <a:fillRect t="-10526" r="-486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254036" y="3535221"/>
                <a:ext cx="20803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036" y="3535221"/>
                <a:ext cx="208037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5073490" y="3564100"/>
                <a:ext cx="19261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490" y="3564100"/>
                <a:ext cx="192610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97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学習データの用意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/>
              <p:cNvSpPr txBox="1"/>
              <p:nvPr/>
            </p:nvSpPr>
            <p:spPr>
              <a:xfrm>
                <a:off x="431866" y="1416230"/>
                <a:ext cx="16902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ja-JP" altLang="en-US" sz="3200" dirty="0"/>
                  <a:t>の用意</a:t>
                </a:r>
                <a:endParaRPr lang="ja-JP" altLang="en-US" sz="3200" dirty="0"/>
              </a:p>
            </p:txBody>
          </p:sp>
        </mc:Choice>
        <mc:Fallback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66" y="1416230"/>
                <a:ext cx="1690271" cy="584775"/>
              </a:xfrm>
              <a:prstGeom prst="rect">
                <a:avLst/>
              </a:prstGeom>
              <a:blipFill>
                <a:blip r:embed="rId2"/>
                <a:stretch>
                  <a:fillRect t="-12500" r="-8664" b="-343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/>
          <p:cNvSpPr txBox="1"/>
          <p:nvPr/>
        </p:nvSpPr>
        <p:spPr>
          <a:xfrm>
            <a:off x="1868805" y="2639563"/>
            <a:ext cx="5406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最小値から最大値までの間で指定した数だけランダムにデータを作る</a:t>
            </a:r>
            <a:endParaRPr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8650" y="1974036"/>
            <a:ext cx="7040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err="1"/>
              <a:t>np.random.uniform</a:t>
            </a:r>
            <a:r>
              <a:rPr lang="en-US" altLang="ja-JP" sz="2800" dirty="0"/>
              <a:t>(</a:t>
            </a:r>
            <a:r>
              <a:rPr lang="ja-JP" altLang="en-US" sz="2800" dirty="0"/>
              <a:t>最小値</a:t>
            </a:r>
            <a:r>
              <a:rPr lang="en-US" altLang="ja-JP" sz="2800" dirty="0"/>
              <a:t>,</a:t>
            </a:r>
            <a:r>
              <a:rPr lang="ja-JP" altLang="en-US" sz="2800" dirty="0"/>
              <a:t>最大値</a:t>
            </a:r>
            <a:r>
              <a:rPr lang="en-US" altLang="ja-JP" sz="2800" dirty="0"/>
              <a:t>,</a:t>
            </a:r>
            <a:r>
              <a:rPr lang="ja-JP" altLang="en-US" sz="2800" dirty="0"/>
              <a:t>データ数</a:t>
            </a:r>
            <a:r>
              <a:rPr lang="en-US" altLang="ja-JP" sz="2800" dirty="0"/>
              <a:t>)</a:t>
            </a:r>
            <a:endParaRPr lang="ja-JP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/>
              <p:cNvSpPr txBox="1"/>
              <p:nvPr/>
            </p:nvSpPr>
            <p:spPr>
              <a:xfrm>
                <a:off x="4039431" y="3504996"/>
                <a:ext cx="5983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31" y="3504996"/>
                <a:ext cx="598304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3030584" y="3987340"/>
                <a:ext cx="26243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6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3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3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sz="3600" dirty="0"/>
              </a:p>
            </p:txBody>
          </p:sp>
        </mc:Choice>
        <mc:Fallback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584" y="3987340"/>
                <a:ext cx="262437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l="20985" t="42054" r="44478" b="46161"/>
          <a:stretch/>
        </p:blipFill>
        <p:spPr>
          <a:xfrm>
            <a:off x="854592" y="4972320"/>
            <a:ext cx="7080859" cy="135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8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学習データの用意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/>
              <p:cNvSpPr txBox="1"/>
              <p:nvPr/>
            </p:nvSpPr>
            <p:spPr>
              <a:xfrm>
                <a:off x="479467" y="1464070"/>
                <a:ext cx="14829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ja-JP" altLang="en-US" sz="2800" dirty="0"/>
                  <a:t>の用意</a:t>
                </a:r>
                <a:endParaRPr lang="ja-JP" altLang="en-US" sz="2800" dirty="0"/>
              </a:p>
            </p:txBody>
          </p:sp>
        </mc:Choice>
        <mc:Fallback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67" y="1464070"/>
                <a:ext cx="1482970" cy="523220"/>
              </a:xfrm>
              <a:prstGeom prst="rect">
                <a:avLst/>
              </a:prstGeom>
              <a:blipFill>
                <a:blip r:embed="rId2"/>
                <a:stretch>
                  <a:fillRect t="-10465" r="-6996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/>
              <p:cNvSpPr txBox="1"/>
              <p:nvPr/>
            </p:nvSpPr>
            <p:spPr>
              <a:xfrm>
                <a:off x="905155" y="2099716"/>
                <a:ext cx="26826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ja-JP" sz="280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altLang="ja-JP" sz="28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𝑛𝑜𝑖𝑠𝑒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55" y="2099716"/>
                <a:ext cx="268265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/>
              <p:cNvSpPr txBox="1"/>
              <p:nvPr/>
            </p:nvSpPr>
            <p:spPr>
              <a:xfrm>
                <a:off x="2106128" y="2593460"/>
                <a:ext cx="5060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128" y="2593460"/>
                <a:ext cx="5060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/>
              <p:cNvSpPr txBox="1"/>
              <p:nvPr/>
            </p:nvSpPr>
            <p:spPr>
              <a:xfrm>
                <a:off x="5828606" y="5722478"/>
                <a:ext cx="4875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606" y="5722478"/>
                <a:ext cx="48750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318957" y="3028613"/>
                <a:ext cx="20803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957" y="3028613"/>
                <a:ext cx="20803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4634468" y="3019293"/>
                <a:ext cx="26766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468" y="3019293"/>
                <a:ext cx="267669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3544019" y="2696433"/>
                <a:ext cx="8014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019" y="2696433"/>
                <a:ext cx="8014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5508007" y="3966665"/>
                <a:ext cx="11287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𝑛𝑜𝑖𝑠𝑒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007" y="3966665"/>
                <a:ext cx="112870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5015898" y="4359255"/>
                <a:ext cx="21390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98" y="4359255"/>
                <a:ext cx="213904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5805301" y="3496880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301" y="3496880"/>
                <a:ext cx="53412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テキスト ボックス 15"/>
              <p:cNvSpPr txBox="1"/>
              <p:nvPr/>
            </p:nvSpPr>
            <p:spPr>
              <a:xfrm>
                <a:off x="3570145" y="6081592"/>
                <a:ext cx="5019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16" name="テキスト ボックス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145" y="6081592"/>
                <a:ext cx="501996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矢印コネクタ 18"/>
          <p:cNvCxnSpPr/>
          <p:nvPr/>
        </p:nvCxnSpPr>
        <p:spPr>
          <a:xfrm>
            <a:off x="3544019" y="3316349"/>
            <a:ext cx="914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H="1">
            <a:off x="6072359" y="5029226"/>
            <a:ext cx="0" cy="648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21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学習データの用意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5348" y="1729443"/>
            <a:ext cx="7245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err="1">
                <a:latin typeface="+mn-ea"/>
              </a:rPr>
              <a:t>np.random.normal</a:t>
            </a:r>
            <a:r>
              <a:rPr lang="en-US" altLang="ja-JP" sz="2800" dirty="0">
                <a:latin typeface="+mn-ea"/>
              </a:rPr>
              <a:t>(</a:t>
            </a:r>
            <a:r>
              <a:rPr lang="ja-JP" altLang="en-US" sz="2800" dirty="0">
                <a:latin typeface="+mn-ea"/>
              </a:rPr>
              <a:t>平均</a:t>
            </a:r>
            <a:r>
              <a:rPr lang="en-US" altLang="ja-JP" sz="2800" dirty="0">
                <a:latin typeface="+mn-ea"/>
              </a:rPr>
              <a:t>,</a:t>
            </a:r>
            <a:r>
              <a:rPr lang="ja-JP" altLang="en-US" sz="2800" dirty="0">
                <a:latin typeface="+mn-ea"/>
              </a:rPr>
              <a:t>標準偏差</a:t>
            </a:r>
            <a:r>
              <a:rPr lang="en-US" altLang="ja-JP" sz="2800" dirty="0">
                <a:latin typeface="+mn-ea"/>
              </a:rPr>
              <a:t>,</a:t>
            </a:r>
            <a:r>
              <a:rPr lang="ja-JP" altLang="en-US" sz="2800" dirty="0">
                <a:latin typeface="+mn-ea"/>
              </a:rPr>
              <a:t>データ数</a:t>
            </a:r>
            <a:r>
              <a:rPr lang="en-US" altLang="ja-JP" sz="2800" dirty="0">
                <a:latin typeface="+mn-ea"/>
              </a:rPr>
              <a:t>)</a:t>
            </a:r>
            <a:endParaRPr lang="ja-JP" altLang="en-US" sz="2800" dirty="0">
              <a:latin typeface="+mn-ea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9424" y="2500523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指定した平均，標準偏差，データ数で乱数を生成する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63041" t="71340" r="15080" b="18110"/>
          <a:stretch/>
        </p:blipFill>
        <p:spPr>
          <a:xfrm>
            <a:off x="287873" y="4652810"/>
            <a:ext cx="8329878" cy="12907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/>
              <p:cNvSpPr txBox="1"/>
              <p:nvPr/>
            </p:nvSpPr>
            <p:spPr>
              <a:xfrm>
                <a:off x="3660609" y="3491329"/>
                <a:ext cx="12629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𝑛𝑜𝑖𝑠𝑒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09" y="3491329"/>
                <a:ext cx="126291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/>
              <p:cNvSpPr txBox="1"/>
              <p:nvPr/>
            </p:nvSpPr>
            <p:spPr>
              <a:xfrm>
                <a:off x="3095899" y="3886566"/>
                <a:ext cx="241835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32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32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899" y="3886566"/>
                <a:ext cx="241835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48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学習の詳しい過程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800493" y="2357370"/>
            <a:ext cx="5092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順伝播 </a:t>
            </a:r>
            <a:r>
              <a:rPr lang="en-US" altLang="ja-JP" sz="3200" b="1" dirty="0"/>
              <a:t>Forward propagation</a:t>
            </a:r>
            <a:endParaRPr lang="ja-JP" altLang="en-US" sz="3200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624658" y="5421305"/>
            <a:ext cx="5340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逆伝播 </a:t>
            </a:r>
            <a:r>
              <a:rPr lang="en-US" altLang="ja-JP" sz="3200" b="1" dirty="0"/>
              <a:t>Backward propagation</a:t>
            </a:r>
            <a:endParaRPr lang="ja-JP" altLang="en-US" sz="3200" b="1" dirty="0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3896767" y="3242962"/>
            <a:ext cx="9000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>
            <a:off x="3843178" y="5199015"/>
            <a:ext cx="9000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テキスト ボックス 20"/>
              <p:cNvSpPr txBox="1"/>
              <p:nvPr/>
            </p:nvSpPr>
            <p:spPr>
              <a:xfrm>
                <a:off x="1415821" y="3425174"/>
                <a:ext cx="5060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21" name="テキスト ボックス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821" y="3425174"/>
                <a:ext cx="50603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テキスト ボックス 21"/>
              <p:cNvSpPr txBox="1"/>
              <p:nvPr/>
            </p:nvSpPr>
            <p:spPr>
              <a:xfrm>
                <a:off x="2957085" y="3448934"/>
                <a:ext cx="5414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22" name="テキスト ボックス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085" y="3448934"/>
                <a:ext cx="54143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テキスト ボックス 22"/>
              <p:cNvSpPr txBox="1"/>
              <p:nvPr/>
            </p:nvSpPr>
            <p:spPr>
              <a:xfrm>
                <a:off x="6741731" y="3448934"/>
                <a:ext cx="4916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23" name="テキスト ボックス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731" y="3448934"/>
                <a:ext cx="4916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テキスト ボックス 23"/>
              <p:cNvSpPr txBox="1"/>
              <p:nvPr/>
            </p:nvSpPr>
            <p:spPr>
              <a:xfrm>
                <a:off x="628650" y="3848745"/>
                <a:ext cx="20803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24" name="テキスト ボックス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848745"/>
                <a:ext cx="208037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テキスト ボックス 24"/>
              <p:cNvSpPr txBox="1"/>
              <p:nvPr/>
            </p:nvSpPr>
            <p:spPr>
              <a:xfrm>
                <a:off x="5943980" y="3906134"/>
                <a:ext cx="20871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25" name="テキスト ボックス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980" y="3906134"/>
                <a:ext cx="208711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楕円 25"/>
          <p:cNvSpPr/>
          <p:nvPr/>
        </p:nvSpPr>
        <p:spPr>
          <a:xfrm>
            <a:off x="3869304" y="3710544"/>
            <a:ext cx="914400" cy="9144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400" b="1" dirty="0"/>
          </a:p>
        </p:txBody>
      </p:sp>
      <p:cxnSp>
        <p:nvCxnSpPr>
          <p:cNvPr id="27" name="直線矢印コネクタ 26"/>
          <p:cNvCxnSpPr>
            <a:endCxn id="26" idx="2"/>
          </p:cNvCxnSpPr>
          <p:nvPr/>
        </p:nvCxnSpPr>
        <p:spPr>
          <a:xfrm>
            <a:off x="2625739" y="4167744"/>
            <a:ext cx="124356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>
            <a:stCxn id="26" idx="6"/>
            <a:endCxn id="25" idx="1"/>
          </p:cNvCxnSpPr>
          <p:nvPr/>
        </p:nvCxnSpPr>
        <p:spPr>
          <a:xfrm>
            <a:off x="4783704" y="4167744"/>
            <a:ext cx="11602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05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237314" y="3270776"/>
            <a:ext cx="5092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順伝播 </a:t>
            </a:r>
            <a:r>
              <a:rPr lang="en-US" altLang="ja-JP" sz="3200" b="1" dirty="0"/>
              <a:t>Forward propagation</a:t>
            </a:r>
            <a:endParaRPr lang="ja-JP" altLang="en-US" sz="3200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113402" y="4691975"/>
            <a:ext cx="5340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逆伝播 </a:t>
            </a:r>
            <a:r>
              <a:rPr lang="en-US" altLang="ja-JP" sz="3200" b="1" dirty="0"/>
              <a:t>Backward propagation</a:t>
            </a:r>
            <a:endParaRPr lang="ja-JP" altLang="en-US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825328" y="4012153"/>
                <a:ext cx="39165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ja-JP" altLang="en-US" sz="2800" dirty="0"/>
                  <a:t>を使って出力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ja-JP" altLang="en-US" sz="2800" dirty="0"/>
                  <a:t>の計算</a:t>
                </a:r>
              </a:p>
            </p:txBody>
          </p:sp>
        </mc:Choice>
        <mc:Fallback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328" y="4012153"/>
                <a:ext cx="3916521" cy="523220"/>
              </a:xfrm>
              <a:prstGeom prst="rect">
                <a:avLst/>
              </a:prstGeom>
              <a:blipFill>
                <a:blip r:embed="rId2"/>
                <a:stretch>
                  <a:fillRect t="-10465" r="-1866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/>
              <p:cNvSpPr txBox="1"/>
              <p:nvPr/>
            </p:nvSpPr>
            <p:spPr>
              <a:xfrm>
                <a:off x="1713741" y="5433352"/>
                <a:ext cx="6139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i="1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ja-JP" altLang="en-US" sz="2800" dirty="0"/>
                  <a:t>と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ja-JP" altLang="en-US" sz="2800" dirty="0" smtClean="0">
                    <a:latin typeface="Cambria Math" panose="02040503050406030204" pitchFamily="18" charset="0"/>
                  </a:rPr>
                  <a:t>がどれだけ離れているか評価</a:t>
                </a:r>
                <a:r>
                  <a:rPr lang="en-US" altLang="ja-JP" sz="2800" dirty="0" smtClean="0">
                    <a:latin typeface="+mn-ea"/>
                  </a:rPr>
                  <a:t>(E)</a:t>
                </a:r>
                <a:endParaRPr lang="ja-JP" altLang="en-US" sz="2800" dirty="0">
                  <a:latin typeface="+mn-ea"/>
                </a:endParaRPr>
              </a:p>
            </p:txBody>
          </p:sp>
        </mc:Choice>
        <mc:Fallback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741" y="5433352"/>
                <a:ext cx="6139694" cy="523220"/>
              </a:xfrm>
              <a:prstGeom prst="rect">
                <a:avLst/>
              </a:prstGeom>
              <a:blipFill>
                <a:blip r:embed="rId3"/>
                <a:stretch>
                  <a:fillRect t="-10465" r="-596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/>
              <p:cNvSpPr txBox="1"/>
              <p:nvPr/>
            </p:nvSpPr>
            <p:spPr>
              <a:xfrm>
                <a:off x="2825712" y="6113176"/>
                <a:ext cx="39157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ja-JP" altLang="en-US" sz="2800" i="1">
                        <a:latin typeface="Cambria Math" panose="02040503050406030204" pitchFamily="18" charset="0"/>
                      </a:rPr>
                      <m:t>を</m:t>
                    </m:r>
                  </m:oMath>
                </a14:m>
                <a:r>
                  <a:rPr lang="ja-JP" altLang="en-US" sz="2800" dirty="0"/>
                  <a:t>使って重</a:t>
                </a:r>
                <a14:m>
                  <m:oMath xmlns:m="http://schemas.openxmlformats.org/officeDocument/2006/math">
                    <m:r>
                      <a:rPr lang="ja-JP" altLang="en-US" sz="2800" dirty="0"/>
                      <m:t>み</m:t>
                    </m:r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ja-JP" altLang="en-US" sz="2800" dirty="0"/>
                  <a:t>の更新</a:t>
                </a:r>
              </a:p>
            </p:txBody>
          </p:sp>
        </mc:Choice>
        <mc:Fallback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712" y="6113176"/>
                <a:ext cx="3915752" cy="523220"/>
              </a:xfrm>
              <a:prstGeom prst="rect">
                <a:avLst/>
              </a:prstGeom>
              <a:blipFill>
                <a:blip r:embed="rId4"/>
                <a:stretch>
                  <a:fillRect t="-11628" r="-1869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学習の詳しい過程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88810" y="2553352"/>
            <a:ext cx="3940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iteration</a:t>
            </a:r>
            <a:r>
              <a:rPr lang="ja-JP" altLang="en-US" sz="2800" dirty="0"/>
              <a:t>数だけ繰り返す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/>
              <p:cNvSpPr txBox="1"/>
              <p:nvPr/>
            </p:nvSpPr>
            <p:spPr>
              <a:xfrm>
                <a:off x="688810" y="1900379"/>
                <a:ext cx="29731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ja-JP" altLang="en-US" sz="2800" dirty="0"/>
                  <a:t>の初期値を設定</a:t>
                </a:r>
              </a:p>
            </p:txBody>
          </p:sp>
        </mc:Choice>
        <mc:Fallback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10" y="1900379"/>
                <a:ext cx="2973186" cy="523220"/>
              </a:xfrm>
              <a:prstGeom prst="rect">
                <a:avLst/>
              </a:prstGeom>
              <a:blipFill>
                <a:blip r:embed="rId5"/>
                <a:stretch>
                  <a:fillRect t="-11628" r="-2664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右カーブ矢印 9"/>
          <p:cNvSpPr/>
          <p:nvPr/>
        </p:nvSpPr>
        <p:spPr>
          <a:xfrm>
            <a:off x="993741" y="3483003"/>
            <a:ext cx="720000" cy="28800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solidFill>
                <a:schemeClr val="tx1"/>
              </a:solidFill>
            </a:endParaRPr>
          </a:p>
        </p:txBody>
      </p:sp>
      <p:sp>
        <p:nvSpPr>
          <p:cNvPr id="11" name="左カーブ矢印 10"/>
          <p:cNvSpPr/>
          <p:nvPr/>
        </p:nvSpPr>
        <p:spPr>
          <a:xfrm flipV="1">
            <a:off x="7652295" y="3483003"/>
            <a:ext cx="720000" cy="28800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1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重み</a:t>
            </a:r>
            <a:r>
              <a:rPr kumimoji="1" lang="en-US" altLang="ja-JP" dirty="0" smtClean="0"/>
              <a:t>w</a:t>
            </a:r>
            <a:r>
              <a:rPr kumimoji="1" lang="ja-JP" altLang="en-US" dirty="0" smtClean="0"/>
              <a:t>の変化のさせ方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7585" y="1597009"/>
                <a:ext cx="84151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 smtClean="0"/>
                  <a:t>正解データ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ja-JP" altLang="en-US" sz="2400" dirty="0"/>
                  <a:t>と出力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ja-JP" altLang="en-US" sz="2400" dirty="0"/>
                  <a:t>が</a:t>
                </a:r>
                <a:r>
                  <a:rPr lang="ja-JP" altLang="en-US" sz="2400" dirty="0"/>
                  <a:t>どれほど離れているかを</a:t>
                </a:r>
                <a:r>
                  <a:rPr lang="ja-JP" altLang="en-US" sz="2400" dirty="0"/>
                  <a:t>評価する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2400" dirty="0"/>
              </a:p>
            </p:txBody>
          </p:sp>
        </mc:Choice>
        <mc:Fallback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85" y="1597009"/>
                <a:ext cx="8415124" cy="461665"/>
              </a:xfrm>
              <a:prstGeom prst="rect">
                <a:avLst/>
              </a:prstGeom>
              <a:blipFill>
                <a:blip r:embed="rId2"/>
                <a:stretch>
                  <a:fillRect l="-1086" t="-10526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/>
              <p:cNvSpPr txBox="1"/>
              <p:nvPr/>
            </p:nvSpPr>
            <p:spPr>
              <a:xfrm>
                <a:off x="1446172" y="2500576"/>
                <a:ext cx="58579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/>
                  <a:t>損失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ja-JP" altLang="en-US" sz="2400" dirty="0"/>
                  <a:t>を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ja-JP" altLang="en-US" sz="2400" dirty="0" err="1"/>
                  <a:t>で偏</a:t>
                </a:r>
                <a:r>
                  <a:rPr lang="ja-JP" altLang="en-US" sz="2400" dirty="0"/>
                  <a:t>微分することで勾配を得る</a:t>
                </a:r>
                <a:endParaRPr lang="en-US" altLang="ja-JP" sz="2400" dirty="0"/>
              </a:p>
            </p:txBody>
          </p:sp>
        </mc:Choice>
        <mc:Fallback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172" y="2500576"/>
                <a:ext cx="5857950" cy="461665"/>
              </a:xfrm>
              <a:prstGeom prst="rect">
                <a:avLst/>
              </a:prstGeom>
              <a:blipFill>
                <a:blip r:embed="rId3"/>
                <a:stretch>
                  <a:fillRect l="-1561" t="-10526" r="-624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ボックス 7"/>
              <p:cNvSpPr txBox="1"/>
              <p:nvPr/>
            </p:nvSpPr>
            <p:spPr>
              <a:xfrm>
                <a:off x="733738" y="3404143"/>
                <a:ext cx="76765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/>
                  <a:t>勾配を使って損失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ja-JP" altLang="en-US" sz="2400" dirty="0"/>
                  <a:t>が最小になるように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ja-JP" altLang="en-US" sz="2400" dirty="0"/>
                  <a:t>を変化させる</a:t>
                </a:r>
                <a:endParaRPr lang="en-US" altLang="ja-JP" sz="2400" dirty="0"/>
              </a:p>
            </p:txBody>
          </p:sp>
        </mc:Choice>
        <mc:Fallback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38" y="3404143"/>
                <a:ext cx="7676525" cy="461665"/>
              </a:xfrm>
              <a:prstGeom prst="rect">
                <a:avLst/>
              </a:prstGeom>
              <a:blipFill>
                <a:blip r:embed="rId4"/>
                <a:stretch>
                  <a:fillRect l="-1190" t="-10526" r="-238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5"/>
          <a:srcRect l="8651" t="40653" r="62233" b="21668"/>
          <a:stretch/>
        </p:blipFill>
        <p:spPr>
          <a:xfrm>
            <a:off x="3899471" y="3996431"/>
            <a:ext cx="3788229" cy="2756263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>
            <a:off x="4375147" y="2009625"/>
            <a:ext cx="0" cy="540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4375147" y="2913192"/>
            <a:ext cx="0" cy="540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839594" y="4912897"/>
                <a:ext cx="30598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u="sng" dirty="0" smtClean="0"/>
                  <a:t>損失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i="0" u="sng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ja-JP" altLang="en-US" sz="2400" u="sng" dirty="0" smtClean="0"/>
                  <a:t>と重み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i="0" u="sng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ja-JP" altLang="en-US" sz="2400" u="sng" dirty="0" smtClean="0"/>
                  <a:t>の関係</a:t>
                </a:r>
                <a:endParaRPr lang="en-US" altLang="ja-JP" sz="2400" u="sng" dirty="0"/>
              </a:p>
            </p:txBody>
          </p:sp>
        </mc:Choice>
        <mc:Fallback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94" y="4912897"/>
                <a:ext cx="3059877" cy="461665"/>
              </a:xfrm>
              <a:prstGeom prst="rect">
                <a:avLst/>
              </a:prstGeom>
              <a:blipFill>
                <a:blip r:embed="rId6"/>
                <a:stretch>
                  <a:fillRect l="-3187" t="-10526" r="-2191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480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920239"/>
            <a:ext cx="685315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・機械学習の種類とその特徴</a:t>
            </a:r>
            <a:endParaRPr lang="en-US" altLang="ja-JP" sz="4000" dirty="0"/>
          </a:p>
          <a:p>
            <a:r>
              <a:rPr lang="ja-JP" altLang="en-US" sz="4000" dirty="0"/>
              <a:t>・パーセプトロンについて</a:t>
            </a:r>
            <a:endParaRPr lang="en-US" altLang="ja-JP" sz="4000" dirty="0"/>
          </a:p>
          <a:p>
            <a:r>
              <a:rPr lang="ja-JP" altLang="en-US" sz="4000" dirty="0"/>
              <a:t>・線形回帰問題の学習</a:t>
            </a:r>
            <a:endParaRPr lang="en-US" altLang="ja-JP" sz="4000" dirty="0"/>
          </a:p>
          <a:p>
            <a:endParaRPr lang="en-US" altLang="ja-JP" sz="4000" dirty="0"/>
          </a:p>
          <a:p>
            <a:r>
              <a:rPr lang="en-US" altLang="ja-JP" sz="4000" dirty="0"/>
              <a:t>---</a:t>
            </a:r>
            <a:r>
              <a:rPr lang="ja-JP" altLang="en-US" sz="4000" dirty="0"/>
              <a:t>時間があれば</a:t>
            </a:r>
            <a:r>
              <a:rPr lang="en-US" altLang="ja-JP" sz="4000" dirty="0"/>
              <a:t>---</a:t>
            </a:r>
          </a:p>
          <a:p>
            <a:r>
              <a:rPr lang="ja-JP" altLang="en-US" sz="4000" dirty="0"/>
              <a:t>・非線形回帰問題の学習</a:t>
            </a:r>
            <a:endParaRPr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171260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重み</a:t>
            </a:r>
            <a:r>
              <a:rPr lang="en-US" altLang="ja-JP" dirty="0" smtClean="0"/>
              <a:t>w</a:t>
            </a:r>
            <a:r>
              <a:rPr lang="ja-JP" altLang="en-US" dirty="0" smtClean="0"/>
              <a:t>の変化のさせ方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/>
              <p:cNvSpPr txBox="1"/>
              <p:nvPr/>
            </p:nvSpPr>
            <p:spPr>
              <a:xfrm>
                <a:off x="287109" y="2141445"/>
                <a:ext cx="85697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/>
                  <a:t>正解データ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ja-JP" altLang="en-US" sz="2400" dirty="0"/>
                  <a:t>と出力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ja-JP" altLang="en-US" sz="2400" dirty="0"/>
                  <a:t>が</a:t>
                </a:r>
                <a:r>
                  <a:rPr lang="ja-JP" altLang="en-US" sz="2400" dirty="0"/>
                  <a:t>どれほど離れているかを評価</a:t>
                </a:r>
                <a:r>
                  <a:rPr lang="ja-JP" altLang="en-US" sz="2400" dirty="0"/>
                  <a:t>する関数</a:t>
                </a:r>
                <a:endParaRPr lang="en-US" altLang="ja-JP" sz="2400" dirty="0"/>
              </a:p>
            </p:txBody>
          </p:sp>
        </mc:Choice>
        <mc:Fallback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09" y="2141445"/>
                <a:ext cx="8569782" cy="461665"/>
              </a:xfrm>
              <a:prstGeom prst="rect">
                <a:avLst/>
              </a:prstGeom>
              <a:blipFill>
                <a:blip r:embed="rId2"/>
                <a:stretch>
                  <a:fillRect l="-1067" t="-10526" r="-142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/>
          <p:cNvSpPr txBox="1"/>
          <p:nvPr/>
        </p:nvSpPr>
        <p:spPr>
          <a:xfrm>
            <a:off x="272134" y="1525474"/>
            <a:ext cx="4182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損失</a:t>
            </a:r>
            <a:r>
              <a:rPr lang="ja-JP" altLang="en-US" sz="3200" dirty="0"/>
              <a:t>関数 </a:t>
            </a:r>
            <a:r>
              <a:rPr lang="en-US" altLang="ja-JP" sz="3200" dirty="0"/>
              <a:t>Loss Function</a:t>
            </a:r>
            <a:endParaRPr lang="en-US" altLang="ja-JP" sz="3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99277" y="310429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u="sng" dirty="0"/>
              <a:t>二乗和誤差</a:t>
            </a:r>
            <a:endParaRPr lang="en-US" altLang="ja-JP" sz="2800" b="1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/>
              <p:cNvSpPr txBox="1"/>
              <p:nvPr/>
            </p:nvSpPr>
            <p:spPr>
              <a:xfrm>
                <a:off x="945732" y="4595510"/>
                <a:ext cx="3287118" cy="11378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ja-JP" sz="2800" dirty="0"/>
              </a:p>
            </p:txBody>
          </p:sp>
        </mc:Choice>
        <mc:Fallback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32" y="4595510"/>
                <a:ext cx="3287118" cy="11378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/>
          <p:cNvSpPr txBox="1"/>
          <p:nvPr/>
        </p:nvSpPr>
        <p:spPr>
          <a:xfrm>
            <a:off x="4572000" y="310429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u="sng" dirty="0"/>
              <a:t>交差</a:t>
            </a:r>
            <a:r>
              <a:rPr lang="ja-JP" altLang="en-US" sz="2800" b="1" u="sng" dirty="0" smtClean="0"/>
              <a:t>エントロピー誤差</a:t>
            </a:r>
            <a:endParaRPr lang="en-US" altLang="ja-JP" sz="2800" b="1" u="sng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973748" y="6107962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今回は二乗和誤差を用いる</a:t>
            </a:r>
            <a:endParaRPr lang="en-US" altLang="ja-JP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5068739" y="4596825"/>
                <a:ext cx="2781915" cy="11378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altLang="ja-JP" sz="2800" dirty="0"/>
              </a:p>
            </p:txBody>
          </p:sp>
        </mc:Choice>
        <mc:Fallback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739" y="4596825"/>
                <a:ext cx="2781915" cy="11378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/>
          <p:cNvSpPr txBox="1"/>
          <p:nvPr/>
        </p:nvSpPr>
        <p:spPr>
          <a:xfrm>
            <a:off x="1240204" y="384990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回帰問題に使う</a:t>
            </a:r>
            <a:endParaRPr lang="en-US" altLang="ja-JP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110609" y="385055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分類問題に使う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32556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重み</a:t>
            </a:r>
            <a:r>
              <a:rPr lang="en-US" altLang="ja-JP" dirty="0" smtClean="0"/>
              <a:t>w</a:t>
            </a:r>
            <a:r>
              <a:rPr lang="ja-JP" altLang="en-US" dirty="0" smtClean="0"/>
              <a:t>の変化のさせ方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/>
              <p:cNvSpPr txBox="1"/>
              <p:nvPr/>
            </p:nvSpPr>
            <p:spPr>
              <a:xfrm>
                <a:off x="330112" y="1602507"/>
                <a:ext cx="70655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200" b="1" dirty="0"/>
                  <a:t>勾配降下法</a:t>
                </a:r>
                <a:r>
                  <a:rPr lang="ja-JP" altLang="en-US" sz="3200" dirty="0"/>
                  <a:t>を用いて重み</a:t>
                </a:r>
                <a14:m>
                  <m:oMath xmlns:m="http://schemas.openxmlformats.org/officeDocument/2006/math">
                    <m:r>
                      <a:rPr lang="en-US" altLang="ja-JP" sz="32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ja-JP" altLang="en-US" sz="3200" dirty="0"/>
                  <a:t>を更新する</a:t>
                </a:r>
                <a:endParaRPr lang="en-US" altLang="ja-JP" sz="3200" dirty="0"/>
              </a:p>
            </p:txBody>
          </p:sp>
        </mc:Choice>
        <mc:Fallback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12" y="1602507"/>
                <a:ext cx="7065589" cy="584775"/>
              </a:xfrm>
              <a:prstGeom prst="rect">
                <a:avLst/>
              </a:prstGeom>
              <a:blipFill>
                <a:blip r:embed="rId2"/>
                <a:stretch>
                  <a:fillRect l="-2157" t="-12500" r="-1553" b="-343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/>
              <p:cNvSpPr txBox="1"/>
              <p:nvPr/>
            </p:nvSpPr>
            <p:spPr>
              <a:xfrm>
                <a:off x="6315849" y="2654812"/>
                <a:ext cx="16017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1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ja-JP" altLang="en-US" sz="2400" b="1" u="sng" dirty="0">
                    <a:solidFill>
                      <a:srgbClr val="FF0000"/>
                    </a:solidFill>
                  </a:rPr>
                  <a:t>は学習率</a:t>
                </a:r>
                <a:endParaRPr lang="en-US" altLang="ja-JP" sz="2400" b="1" u="sng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849" y="2654812"/>
                <a:ext cx="1601721" cy="461665"/>
              </a:xfrm>
              <a:prstGeom prst="rect">
                <a:avLst/>
              </a:prstGeom>
              <a:blipFill>
                <a:blip r:embed="rId3"/>
                <a:stretch>
                  <a:fillRect l="-1141" t="-10667" r="-4943" b="-29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ボックス 7"/>
              <p:cNvSpPr txBox="1"/>
              <p:nvPr/>
            </p:nvSpPr>
            <p:spPr>
              <a:xfrm>
                <a:off x="1088717" y="2096632"/>
                <a:ext cx="5548378" cy="455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{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𝑤𝑋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en-US" altLang="ja-JP" sz="2400" dirty="0"/>
              </a:p>
            </p:txBody>
          </p:sp>
        </mc:Choice>
        <mc:Fallback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717" y="2096632"/>
                <a:ext cx="5548378" cy="4554773"/>
              </a:xfrm>
              <a:prstGeom prst="rect">
                <a:avLst/>
              </a:prstGeom>
              <a:blipFill>
                <a:blip r:embed="rId4"/>
                <a:stretch>
                  <a:fillRect b="-9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/>
              <p:cNvSpPr txBox="1"/>
              <p:nvPr/>
            </p:nvSpPr>
            <p:spPr>
              <a:xfrm>
                <a:off x="5159917" y="5798285"/>
                <a:ext cx="3383683" cy="83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𝑑𝑤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ja-JP" altLang="en-US" sz="2000" i="1">
                          <a:latin typeface="Cambria Math" panose="02040503050406030204" pitchFamily="18" charset="0"/>
                        </a:rPr>
                        <m:t>と</m:t>
                      </m:r>
                      <m:r>
                        <a:rPr lang="ja-JP" altLang="en-US" sz="2000" i="1" dirty="0">
                          <a:latin typeface="Cambria Math" panose="02040503050406030204" pitchFamily="18" charset="0"/>
                        </a:rPr>
                        <m:t>する</m:t>
                      </m:r>
                    </m:oMath>
                  </m:oMathPara>
                </a14:m>
                <a:endParaRPr lang="ja-JP" altLang="en-US" sz="2000" dirty="0"/>
              </a:p>
            </p:txBody>
          </p:sp>
        </mc:Choice>
        <mc:Fallback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917" y="5798285"/>
                <a:ext cx="3383683" cy="8392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/>
          <p:cNvCxnSpPr/>
          <p:nvPr/>
        </p:nvCxnSpPr>
        <p:spPr>
          <a:xfrm flipH="1">
            <a:off x="3200400" y="6217920"/>
            <a:ext cx="1841951" cy="16981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15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パラメータによる違い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727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サンプル数</a:t>
            </a:r>
            <a:r>
              <a:rPr lang="ja-JP" altLang="en-US" dirty="0" smtClean="0"/>
              <a:t>の影響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49280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少ないと学習に時間がかかる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16065" t="48661" r="54920" b="13661"/>
          <a:stretch/>
        </p:blipFill>
        <p:spPr>
          <a:xfrm>
            <a:off x="302884" y="2829586"/>
            <a:ext cx="3942544" cy="287846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l="16267" t="43304" r="54618" b="20268"/>
          <a:stretch/>
        </p:blipFill>
        <p:spPr>
          <a:xfrm>
            <a:off x="4391163" y="2829586"/>
            <a:ext cx="4091936" cy="28784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/>
              <p:cNvSpPr txBox="1"/>
              <p:nvPr/>
            </p:nvSpPr>
            <p:spPr>
              <a:xfrm>
                <a:off x="1582889" y="5986280"/>
                <a:ext cx="8041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889" y="5986280"/>
                <a:ext cx="8041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/>
              <p:cNvSpPr txBox="1"/>
              <p:nvPr/>
            </p:nvSpPr>
            <p:spPr>
              <a:xfrm>
                <a:off x="6264046" y="5986280"/>
                <a:ext cx="9324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046" y="5986280"/>
                <a:ext cx="93243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/>
          <p:cNvSpPr txBox="1"/>
          <p:nvPr/>
        </p:nvSpPr>
        <p:spPr>
          <a:xfrm>
            <a:off x="662790" y="2077575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少ない</a:t>
            </a:r>
            <a:r>
              <a:rPr lang="ja-JP" altLang="en-US" sz="3200" dirty="0" smtClean="0"/>
              <a:t>と上手に学習ができない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1356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イテレーション数の影響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09897" y="173736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学習回数が不十分だと勾配がある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15965" t="41875" r="54920" b="20625"/>
          <a:stretch/>
        </p:blipFill>
        <p:spPr>
          <a:xfrm>
            <a:off x="432708" y="2733930"/>
            <a:ext cx="3909265" cy="28308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582889" y="5986280"/>
                <a:ext cx="16089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𝑖𝑡𝑒𝑟𝑎𝑡𝑖𝑜𝑛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889" y="5986280"/>
                <a:ext cx="160890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l="16267" t="43304" r="54618" b="20268"/>
          <a:stretch/>
        </p:blipFill>
        <p:spPr>
          <a:xfrm>
            <a:off x="4423414" y="2733930"/>
            <a:ext cx="4091936" cy="28784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/>
              <p:cNvSpPr txBox="1"/>
              <p:nvPr/>
            </p:nvSpPr>
            <p:spPr>
              <a:xfrm>
                <a:off x="5998135" y="5980281"/>
                <a:ext cx="1737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𝑖𝑡𝑒𝑟𝑎𝑡𝑖𝑜𝑛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35" y="5980281"/>
                <a:ext cx="173714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80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学習率の影響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772325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学習率が大きすぎると発散してしまう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33153" y="5629581"/>
            <a:ext cx="7886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/>
              <a:t>また学習率</a:t>
            </a:r>
            <a:r>
              <a:rPr lang="ja-JP" altLang="en-US" sz="2800" dirty="0"/>
              <a:t>が小さすぎると学習に時間が</a:t>
            </a:r>
            <a:r>
              <a:rPr lang="ja-JP" altLang="en-US" sz="2800" dirty="0" smtClean="0"/>
              <a:t>かかるため，適度に大きくする必要がある</a:t>
            </a:r>
            <a:endParaRPr lang="ja-JP" altLang="en-US" sz="2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l="16266" t="48839" r="55422" b="14197"/>
          <a:stretch/>
        </p:blipFill>
        <p:spPr>
          <a:xfrm>
            <a:off x="2341925" y="2375681"/>
            <a:ext cx="4344217" cy="318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3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線形回帰問題を解こう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バイアス</a:t>
            </a:r>
            <a:r>
              <a:rPr kumimoji="1" lang="ja-JP" altLang="en-US" dirty="0" smtClean="0"/>
              <a:t>の更新方法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139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/>
          <a:srcRect l="16266" t="51697" r="55020" b="10268"/>
          <a:stretch/>
        </p:blipFill>
        <p:spPr>
          <a:xfrm>
            <a:off x="1515292" y="2986128"/>
            <a:ext cx="4942372" cy="368085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線形回帰</a:t>
            </a:r>
            <a:r>
              <a:rPr kumimoji="1" lang="ja-JP" altLang="en-US" dirty="0" smtClean="0"/>
              <a:t>問題</a:t>
            </a:r>
            <a:r>
              <a:rPr lang="en-US" altLang="ja-JP" dirty="0"/>
              <a:t>2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95095" y="1325565"/>
            <a:ext cx="7723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重みとバイアスの更新方法を学ぶため</a:t>
            </a:r>
            <a:r>
              <a:rPr lang="ja-JP" altLang="en-US" sz="2800" dirty="0" smtClean="0"/>
              <a:t>に</a:t>
            </a:r>
            <a:endParaRPr lang="en-US" altLang="ja-JP" sz="2800" dirty="0" smtClean="0"/>
          </a:p>
          <a:p>
            <a:r>
              <a:rPr lang="ja-JP" altLang="en-US" sz="2800" dirty="0" smtClean="0"/>
              <a:t>直線</a:t>
            </a:r>
            <a:r>
              <a:rPr lang="ja-JP" altLang="en-US" sz="2800" dirty="0"/>
              <a:t>の傾きと切片を学習する</a:t>
            </a:r>
            <a:endParaRPr lang="ja-JP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/>
              <p:cNvSpPr txBox="1"/>
              <p:nvPr/>
            </p:nvSpPr>
            <p:spPr>
              <a:xfrm>
                <a:off x="375178" y="2174074"/>
                <a:ext cx="839364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ja-JP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ja-JP" altLang="en-US" sz="2800" dirty="0"/>
                  <a:t>の直線を用意，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ja-JP" altLang="en-US" sz="2800" dirty="0"/>
                  <a:t>と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ja-JP" altLang="en-US" sz="2800" dirty="0"/>
                  <a:t>を更新して</a:t>
                </a:r>
                <a:endParaRPr lang="en-US" altLang="ja-JP" sz="2800" dirty="0" smtClean="0"/>
              </a:p>
              <a:p>
                <a14:m>
                  <m:oMath xmlns:m="http://schemas.openxmlformats.org/officeDocument/2006/math">
                    <m:r>
                      <a:rPr lang="en-US" altLang="ja-JP" sz="2800" b="1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ja-JP" sz="2800" b="1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800" b="1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ja-JP" sz="2800" b="1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ja-JP" sz="2800" b="1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800" b="1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ja-JP" altLang="en-US" sz="2800" b="1" u="sng" dirty="0" smtClean="0">
                    <a:solidFill>
                      <a:srgbClr val="FF0000"/>
                    </a:solidFill>
                  </a:rPr>
                  <a:t>の相関があるデータ</a:t>
                </a:r>
                <a:r>
                  <a:rPr lang="ja-JP" altLang="en-US" sz="2800" dirty="0" smtClean="0"/>
                  <a:t>を</a:t>
                </a:r>
                <a:r>
                  <a:rPr lang="ja-JP" altLang="en-US" sz="2800" dirty="0"/>
                  <a:t>学習させてみよう</a:t>
                </a:r>
                <a:endParaRPr lang="ja-JP" altLang="en-US" sz="2800" dirty="0"/>
              </a:p>
            </p:txBody>
          </p:sp>
        </mc:Choice>
        <mc:Fallback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78" y="2174074"/>
                <a:ext cx="8393644" cy="954107"/>
              </a:xfrm>
              <a:prstGeom prst="rect">
                <a:avLst/>
              </a:prstGeom>
              <a:blipFill>
                <a:blip r:embed="rId3"/>
                <a:stretch>
                  <a:fillRect t="-6410" r="-218" b="-179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/>
              <p:cNvSpPr txBox="1"/>
              <p:nvPr/>
            </p:nvSpPr>
            <p:spPr>
              <a:xfrm>
                <a:off x="5480980" y="6331056"/>
                <a:ext cx="35362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ja-JP" altLang="en-US" sz="2400" i="1" dirty="0">
                    <a:latin typeface="Cambria Math" panose="02040503050406030204" pitchFamily="18" charset="0"/>
                  </a:rPr>
                  <a:t>と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ja-JP" altLang="en-US" sz="2400" dirty="0"/>
                  <a:t>の初期値は</a:t>
                </a:r>
                <a:r>
                  <a:rPr lang="en-US" altLang="ja-JP" sz="2400" dirty="0">
                    <a:latin typeface="+mn-ea"/>
                  </a:rPr>
                  <a:t>0</a:t>
                </a:r>
                <a:r>
                  <a:rPr lang="ja-JP" altLang="en-US" sz="2400" dirty="0">
                    <a:latin typeface="+mn-ea"/>
                  </a:rPr>
                  <a:t>とする</a:t>
                </a:r>
                <a:endParaRPr lang="ja-JP" altLang="en-US" sz="2400" dirty="0"/>
              </a:p>
            </p:txBody>
          </p:sp>
        </mc:Choice>
        <mc:Fallback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980" y="6331056"/>
                <a:ext cx="3536289" cy="461665"/>
              </a:xfrm>
              <a:prstGeom prst="rect">
                <a:avLst/>
              </a:prstGeom>
              <a:blipFill>
                <a:blip r:embed="rId4"/>
                <a:stretch>
                  <a:fillRect t="-10667" r="-1724" b="-30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/>
          <p:cNvCxnSpPr/>
          <p:nvPr/>
        </p:nvCxnSpPr>
        <p:spPr>
          <a:xfrm flipH="1" flipV="1">
            <a:off x="4157063" y="4411884"/>
            <a:ext cx="509451" cy="154531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ニューロン</a:t>
            </a:r>
            <a:r>
              <a:rPr lang="ja-JP" altLang="en-US" dirty="0" smtClean="0"/>
              <a:t>の</a:t>
            </a:r>
            <a:r>
              <a:rPr lang="ja-JP" altLang="en-US" dirty="0" smtClean="0"/>
              <a:t>設計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5209827" y="5593402"/>
                <a:ext cx="369947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m:rPr>
                          <m:aln/>
                        </m:rPr>
                        <a:rPr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𝑖𝑑𝑒𝑛𝑡𝑖𝑡𝑦</m:t>
                      </m:r>
                      <m:d>
                        <m:d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𝑤𝑋</m:t>
                          </m:r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𝑤𝑋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827" y="5593402"/>
                <a:ext cx="3699474" cy="954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テキスト ボックス 20"/>
              <p:cNvSpPr txBox="1"/>
              <p:nvPr/>
            </p:nvSpPr>
            <p:spPr>
              <a:xfrm>
                <a:off x="1023831" y="3712557"/>
                <a:ext cx="5060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21" name="テキスト ボックス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31" y="3712557"/>
                <a:ext cx="5060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テキスト ボックス 21"/>
              <p:cNvSpPr txBox="1"/>
              <p:nvPr/>
            </p:nvSpPr>
            <p:spPr>
              <a:xfrm>
                <a:off x="2565095" y="3736317"/>
                <a:ext cx="5414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22" name="テキスト ボックス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095" y="3736317"/>
                <a:ext cx="54143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テキスト ボックス 22"/>
              <p:cNvSpPr txBox="1"/>
              <p:nvPr/>
            </p:nvSpPr>
            <p:spPr>
              <a:xfrm>
                <a:off x="7364450" y="3795601"/>
                <a:ext cx="4916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23" name="テキスト ボックス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450" y="3795601"/>
                <a:ext cx="49160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図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127" y="2331634"/>
            <a:ext cx="2189447" cy="1479108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4460111" y="1790068"/>
            <a:ext cx="2821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恒等関数 </a:t>
            </a:r>
            <a:r>
              <a:rPr lang="en-US" altLang="ja-JP" sz="2800" dirty="0"/>
              <a:t>identity</a:t>
            </a:r>
            <a:endParaRPr lang="ja-JP" altLang="en-US" sz="28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22851" y="530044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入力</a:t>
            </a:r>
            <a:r>
              <a:rPr lang="ja-JP" altLang="en-US" sz="2400" dirty="0"/>
              <a:t>層</a:t>
            </a:r>
            <a:endParaRPr lang="ja-JP" altLang="en-US" sz="24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3380516" y="530946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出力</a:t>
            </a:r>
            <a:r>
              <a:rPr lang="ja-JP" altLang="en-US" sz="2400" dirty="0" smtClean="0"/>
              <a:t>層</a:t>
            </a:r>
            <a:endParaRPr lang="ja-JP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236660" y="4136128"/>
                <a:ext cx="20803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60" y="4136128"/>
                <a:ext cx="208037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6566699" y="4146972"/>
                <a:ext cx="20871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699" y="4146972"/>
                <a:ext cx="208711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楕円 29"/>
          <p:cNvSpPr/>
          <p:nvPr/>
        </p:nvSpPr>
        <p:spPr>
          <a:xfrm>
            <a:off x="3477314" y="3997927"/>
            <a:ext cx="914400" cy="9144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400" b="1" dirty="0"/>
          </a:p>
        </p:txBody>
      </p:sp>
      <p:cxnSp>
        <p:nvCxnSpPr>
          <p:cNvPr id="31" name="直線矢印コネクタ 30"/>
          <p:cNvCxnSpPr>
            <a:endCxn id="30" idx="2"/>
          </p:cNvCxnSpPr>
          <p:nvPr/>
        </p:nvCxnSpPr>
        <p:spPr>
          <a:xfrm>
            <a:off x="2233749" y="4455127"/>
            <a:ext cx="124356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>
            <a:stCxn id="30" idx="6"/>
          </p:cNvCxnSpPr>
          <p:nvPr/>
        </p:nvCxnSpPr>
        <p:spPr>
          <a:xfrm flipV="1">
            <a:off x="4391714" y="4430398"/>
            <a:ext cx="230186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V="1">
            <a:off x="4168648" y="3712558"/>
            <a:ext cx="703798" cy="74256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>
            <a:stCxn id="36" idx="2"/>
            <a:endCxn id="30" idx="0"/>
          </p:cNvCxnSpPr>
          <p:nvPr/>
        </p:nvCxnSpPr>
        <p:spPr>
          <a:xfrm>
            <a:off x="3934514" y="3332798"/>
            <a:ext cx="0" cy="6651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テキスト ボックス 35"/>
              <p:cNvSpPr txBox="1"/>
              <p:nvPr/>
            </p:nvSpPr>
            <p:spPr>
              <a:xfrm>
                <a:off x="3700379" y="2809578"/>
                <a:ext cx="4682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36" name="テキスト ボックス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379" y="2809578"/>
                <a:ext cx="46826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79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237314" y="3190615"/>
            <a:ext cx="5092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順伝播 </a:t>
            </a:r>
            <a:r>
              <a:rPr lang="en-US" altLang="ja-JP" sz="3200" b="1" dirty="0"/>
              <a:t>Forward propagation</a:t>
            </a:r>
            <a:endParaRPr lang="ja-JP" altLang="en-US" sz="3200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113402" y="4428528"/>
            <a:ext cx="5340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逆伝播 </a:t>
            </a:r>
            <a:r>
              <a:rPr lang="en-US" altLang="ja-JP" sz="3200" b="1" dirty="0"/>
              <a:t>Backward propagation</a:t>
            </a:r>
            <a:endParaRPr lang="ja-JP" altLang="en-US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825328" y="3840349"/>
                <a:ext cx="39165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ja-JP" altLang="en-US" sz="2800" dirty="0"/>
                  <a:t>を使って出力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ja-JP" altLang="en-US" sz="2800" dirty="0"/>
                  <a:t>の計算</a:t>
                </a:r>
              </a:p>
            </p:txBody>
          </p:sp>
        </mc:Choice>
        <mc:Fallback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328" y="3840349"/>
                <a:ext cx="3916521" cy="523220"/>
              </a:xfrm>
              <a:prstGeom prst="rect">
                <a:avLst/>
              </a:prstGeom>
              <a:blipFill>
                <a:blip r:embed="rId2"/>
                <a:stretch>
                  <a:fillRect t="-11628" r="-1866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/>
              <p:cNvSpPr txBox="1"/>
              <p:nvPr/>
            </p:nvSpPr>
            <p:spPr>
              <a:xfrm>
                <a:off x="1713741" y="5078262"/>
                <a:ext cx="6139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i="1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ja-JP" altLang="en-US" sz="2800" dirty="0"/>
                  <a:t>と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ja-JP" altLang="en-US" sz="2800" dirty="0" smtClean="0">
                    <a:latin typeface="Cambria Math" panose="02040503050406030204" pitchFamily="18" charset="0"/>
                  </a:rPr>
                  <a:t>がどれだけ離れているか評価</a:t>
                </a:r>
                <a:r>
                  <a:rPr lang="en-US" altLang="ja-JP" sz="2800" dirty="0" smtClean="0">
                    <a:latin typeface="+mn-ea"/>
                  </a:rPr>
                  <a:t>(E)</a:t>
                </a:r>
                <a:endParaRPr lang="ja-JP" altLang="en-US" sz="2800" dirty="0">
                  <a:latin typeface="+mn-ea"/>
                </a:endParaRPr>
              </a:p>
            </p:txBody>
          </p:sp>
        </mc:Choice>
        <mc:Fallback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741" y="5078262"/>
                <a:ext cx="6139694" cy="523220"/>
              </a:xfrm>
              <a:prstGeom prst="rect">
                <a:avLst/>
              </a:prstGeom>
              <a:blipFill>
                <a:blip r:embed="rId3"/>
                <a:stretch>
                  <a:fillRect t="-10465" r="-596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/>
              <p:cNvSpPr txBox="1"/>
              <p:nvPr/>
            </p:nvSpPr>
            <p:spPr>
              <a:xfrm>
                <a:off x="2505561" y="6254619"/>
                <a:ext cx="45560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ja-JP" altLang="en-US" sz="2800" i="1">
                        <a:latin typeface="Cambria Math" panose="02040503050406030204" pitchFamily="18" charset="0"/>
                      </a:rPr>
                      <m:t>を</m:t>
                    </m:r>
                  </m:oMath>
                </a14:m>
                <a:r>
                  <a:rPr lang="ja-JP" altLang="en-US" sz="2800" dirty="0"/>
                  <a:t>使って</a:t>
                </a:r>
                <a:r>
                  <a:rPr lang="ja-JP" altLang="en-US" sz="2800" dirty="0" smtClean="0"/>
                  <a:t>バイアス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800" b="0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ja-JP" altLang="en-US" sz="2800" dirty="0"/>
                  <a:t>の更新</a:t>
                </a:r>
              </a:p>
            </p:txBody>
          </p:sp>
        </mc:Choice>
        <mc:Fallback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561" y="6254619"/>
                <a:ext cx="4556055" cy="523220"/>
              </a:xfrm>
              <a:prstGeom prst="rect">
                <a:avLst/>
              </a:prstGeom>
              <a:blipFill>
                <a:blip r:embed="rId4"/>
                <a:stretch>
                  <a:fillRect t="-10465" r="-1473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学習の詳しい過程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88810" y="2553352"/>
            <a:ext cx="3940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iteration</a:t>
            </a:r>
            <a:r>
              <a:rPr lang="ja-JP" altLang="en-US" sz="2800" dirty="0"/>
              <a:t>数だけ繰り返す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/>
              <p:cNvSpPr txBox="1"/>
              <p:nvPr/>
            </p:nvSpPr>
            <p:spPr>
              <a:xfrm>
                <a:off x="688810" y="1963502"/>
                <a:ext cx="29000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ja-JP" altLang="en-US" sz="2800" dirty="0" smtClean="0"/>
                  <a:t>の</a:t>
                </a:r>
                <a:r>
                  <a:rPr lang="ja-JP" altLang="en-US" sz="2800" dirty="0"/>
                  <a:t>初期値を設定</a:t>
                </a:r>
              </a:p>
            </p:txBody>
          </p:sp>
        </mc:Choice>
        <mc:Fallback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10" y="1963502"/>
                <a:ext cx="2900025" cy="523220"/>
              </a:xfrm>
              <a:prstGeom prst="rect">
                <a:avLst/>
              </a:prstGeom>
              <a:blipFill>
                <a:blip r:embed="rId5"/>
                <a:stretch>
                  <a:fillRect t="-10465" r="-2731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右カーブ矢印 9"/>
          <p:cNvSpPr/>
          <p:nvPr/>
        </p:nvSpPr>
        <p:spPr>
          <a:xfrm>
            <a:off x="993741" y="3483003"/>
            <a:ext cx="720000" cy="28800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solidFill>
                <a:schemeClr val="tx1"/>
              </a:solidFill>
            </a:endParaRPr>
          </a:p>
        </p:txBody>
      </p:sp>
      <p:sp>
        <p:nvSpPr>
          <p:cNvPr id="11" name="左カーブ矢印 10"/>
          <p:cNvSpPr/>
          <p:nvPr/>
        </p:nvSpPr>
        <p:spPr>
          <a:xfrm flipV="1">
            <a:off x="7652295" y="3483003"/>
            <a:ext cx="720000" cy="28800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2825712" y="5666441"/>
                <a:ext cx="39157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ja-JP" altLang="en-US" sz="2800" i="1">
                        <a:latin typeface="Cambria Math" panose="02040503050406030204" pitchFamily="18" charset="0"/>
                      </a:rPr>
                      <m:t>を</m:t>
                    </m:r>
                  </m:oMath>
                </a14:m>
                <a:r>
                  <a:rPr lang="ja-JP" altLang="en-US" sz="2800" dirty="0"/>
                  <a:t>使って重</a:t>
                </a:r>
                <a14:m>
                  <m:oMath xmlns:m="http://schemas.openxmlformats.org/officeDocument/2006/math">
                    <m:r>
                      <a:rPr lang="ja-JP" altLang="en-US" sz="2800" dirty="0"/>
                      <m:t>み</m:t>
                    </m:r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ja-JP" altLang="en-US" sz="2800" dirty="0"/>
                  <a:t>の更新</a:t>
                </a:r>
              </a:p>
            </p:txBody>
          </p:sp>
        </mc:Choice>
        <mc:Fallback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712" y="5666441"/>
                <a:ext cx="3915752" cy="523220"/>
              </a:xfrm>
              <a:prstGeom prst="rect">
                <a:avLst/>
              </a:prstGeom>
              <a:blipFill>
                <a:blip r:embed="rId6"/>
                <a:stretch>
                  <a:fillRect t="-11765" r="-1869" b="-341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688810" y="1470386"/>
                <a:ext cx="29731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ja-JP" altLang="en-US" sz="2800" dirty="0"/>
                  <a:t>の初期値を設定</a:t>
                </a:r>
              </a:p>
            </p:txBody>
          </p:sp>
        </mc:Choice>
        <mc:Fallback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10" y="1470386"/>
                <a:ext cx="2973186" cy="523220"/>
              </a:xfrm>
              <a:prstGeom prst="rect">
                <a:avLst/>
              </a:prstGeom>
              <a:blipFill>
                <a:blip r:embed="rId7"/>
                <a:stretch>
                  <a:fillRect t="-10465" r="-2664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6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035982"/>
            <a:ext cx="7886700" cy="2852737"/>
          </a:xfrm>
        </p:spPr>
        <p:txBody>
          <a:bodyPr/>
          <a:lstStyle/>
          <a:p>
            <a:r>
              <a:rPr kumimoji="1" lang="ja-JP" altLang="en-US" dirty="0" smtClean="0"/>
              <a:t>機械学習の種類と特徴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972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バイアス</a:t>
            </a:r>
            <a:r>
              <a:rPr lang="en-US" altLang="ja-JP" dirty="0" smtClean="0"/>
              <a:t>b</a:t>
            </a:r>
            <a:r>
              <a:rPr lang="ja-JP" altLang="en-US" dirty="0" smtClean="0"/>
              <a:t>の</a:t>
            </a:r>
            <a:r>
              <a:rPr lang="ja-JP" altLang="en-US" dirty="0" smtClean="0"/>
              <a:t>変化のさせ方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/>
              <p:cNvSpPr txBox="1"/>
              <p:nvPr/>
            </p:nvSpPr>
            <p:spPr>
              <a:xfrm>
                <a:off x="329414" y="1550508"/>
                <a:ext cx="78015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200" b="1" dirty="0" smtClean="0"/>
                  <a:t>勾配降下法</a:t>
                </a:r>
                <a:r>
                  <a:rPr lang="ja-JP" altLang="en-US" sz="3200" dirty="0"/>
                  <a:t>を用いて</a:t>
                </a:r>
                <a:r>
                  <a:rPr lang="ja-JP" altLang="en-US" sz="3200" dirty="0"/>
                  <a:t>バイアス</a:t>
                </a:r>
                <a14:m>
                  <m:oMath xmlns:m="http://schemas.openxmlformats.org/officeDocument/2006/math"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ja-JP" altLang="en-US" sz="3200" dirty="0" smtClean="0"/>
                  <a:t>を</a:t>
                </a:r>
                <a:r>
                  <a:rPr lang="ja-JP" altLang="en-US" sz="3200" dirty="0"/>
                  <a:t>更新する</a:t>
                </a:r>
                <a:endParaRPr lang="en-US" altLang="ja-JP" sz="3200" dirty="0"/>
              </a:p>
            </p:txBody>
          </p:sp>
        </mc:Choice>
        <mc:Fallback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14" y="1550508"/>
                <a:ext cx="7801559" cy="584775"/>
              </a:xfrm>
              <a:prstGeom prst="rect">
                <a:avLst/>
              </a:prstGeom>
              <a:blipFill>
                <a:blip r:embed="rId2"/>
                <a:stretch>
                  <a:fillRect l="-1953" t="-12500" r="-1250" b="-343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ボックス 7"/>
              <p:cNvSpPr txBox="1"/>
              <p:nvPr/>
            </p:nvSpPr>
            <p:spPr>
              <a:xfrm>
                <a:off x="1131572" y="2111435"/>
                <a:ext cx="5898218" cy="455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{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𝑤𝑋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ja-JP" sz="2400" dirty="0"/>
              </a:p>
            </p:txBody>
          </p:sp>
        </mc:Choice>
        <mc:Fallback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572" y="2111435"/>
                <a:ext cx="5898218" cy="4554773"/>
              </a:xfrm>
              <a:prstGeom prst="rect">
                <a:avLst/>
              </a:prstGeom>
              <a:blipFill>
                <a:blip r:embed="rId3"/>
                <a:stretch>
                  <a:fillRect b="-80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/>
              <p:cNvSpPr txBox="1"/>
              <p:nvPr/>
            </p:nvSpPr>
            <p:spPr>
              <a:xfrm>
                <a:off x="5257723" y="5723650"/>
                <a:ext cx="3706912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ja-JP" altLang="en-US" sz="2400" i="1">
                          <a:latin typeface="Cambria Math" panose="02040503050406030204" pitchFamily="18" charset="0"/>
                        </a:rPr>
                        <m:t>と</m:t>
                      </m:r>
                      <m:r>
                        <a:rPr lang="ja-JP" altLang="en-US" sz="2400" i="1" dirty="0">
                          <a:latin typeface="Cambria Math" panose="02040503050406030204" pitchFamily="18" charset="0"/>
                        </a:rPr>
                        <m:t>する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23" y="5723650"/>
                <a:ext cx="3706912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/>
              <p:cNvSpPr txBox="1"/>
              <p:nvPr/>
            </p:nvSpPr>
            <p:spPr>
              <a:xfrm>
                <a:off x="6228930" y="2549350"/>
                <a:ext cx="16017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1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ja-JP" altLang="en-US" sz="2400" b="1" u="sng" dirty="0">
                    <a:solidFill>
                      <a:srgbClr val="FF0000"/>
                    </a:solidFill>
                  </a:rPr>
                  <a:t>は学習率</a:t>
                </a:r>
                <a:endParaRPr lang="en-US" altLang="ja-JP" sz="2400" b="1" u="sng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930" y="2549350"/>
                <a:ext cx="1601721" cy="461665"/>
              </a:xfrm>
              <a:prstGeom prst="rect">
                <a:avLst/>
              </a:prstGeom>
              <a:blipFill>
                <a:blip r:embed="rId5"/>
                <a:stretch>
                  <a:fillRect l="-1521" t="-10526" r="-4563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矢印コネクタ 8"/>
          <p:cNvCxnSpPr/>
          <p:nvPr/>
        </p:nvCxnSpPr>
        <p:spPr>
          <a:xfrm flipH="1">
            <a:off x="3200400" y="6217920"/>
            <a:ext cx="1841951" cy="16981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87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非線形回帰問題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/>
              <p:cNvSpPr txBox="1"/>
              <p:nvPr/>
            </p:nvSpPr>
            <p:spPr>
              <a:xfrm>
                <a:off x="471896" y="1489168"/>
                <a:ext cx="7782580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/>
                  <a:t>ニューラルネットワークを構築して</a:t>
                </a:r>
                <a:endParaRPr lang="en-US" altLang="ja-JP" sz="2800" dirty="0"/>
              </a:p>
              <a:p>
                <a14:m>
                  <m:oMath xmlns:m="http://schemas.openxmlformats.org/officeDocument/2006/math">
                    <m:r>
                      <a:rPr lang="en-US" altLang="ja-JP" sz="2800" b="1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ja-JP" sz="2800" b="1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ja-JP" sz="2800" b="1" i="1" u="sng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2800" b="1" i="1" u="sng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𝒔𝒊𝒏</m:t>
                        </m:r>
                      </m:fName>
                      <m:e>
                        <m:r>
                          <a:rPr lang="en-US" altLang="ja-JP" sz="2800" b="1" i="1" u="sng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ja-JP" altLang="en-US" sz="2800" b="1" u="sng" dirty="0" smtClean="0">
                    <a:solidFill>
                      <a:srgbClr val="FF0000"/>
                    </a:solidFill>
                  </a:rPr>
                  <a:t>の相関を持つデータ</a:t>
                </a:r>
                <a:r>
                  <a:rPr lang="ja-JP" altLang="en-US" sz="2800" dirty="0" smtClean="0"/>
                  <a:t>を学習</a:t>
                </a:r>
                <a:r>
                  <a:rPr lang="ja-JP" altLang="en-US" sz="2800" dirty="0"/>
                  <a:t>してみよう</a:t>
                </a:r>
              </a:p>
            </p:txBody>
          </p:sp>
        </mc:Choice>
        <mc:Fallback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96" y="1489168"/>
                <a:ext cx="7782580" cy="954107"/>
              </a:xfrm>
              <a:prstGeom prst="rect">
                <a:avLst/>
              </a:prstGeom>
              <a:blipFill>
                <a:blip r:embed="rId2"/>
                <a:stretch>
                  <a:fillRect l="-1566" t="-5732" r="-313" b="-1719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l="15564" t="48125" r="54015" b="12589"/>
          <a:stretch/>
        </p:blipFill>
        <p:spPr>
          <a:xfrm>
            <a:off x="1358537" y="2606878"/>
            <a:ext cx="5506186" cy="39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 descr="「活性化関数」の画像検索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032" y="1672697"/>
            <a:ext cx="2043489" cy="153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 smtClean="0"/>
              <a:t>ニューラルネット</a:t>
            </a:r>
            <a:r>
              <a:rPr lang="ja-JP" altLang="en-US" sz="4000" dirty="0"/>
              <a:t>ワーク</a:t>
            </a:r>
            <a:r>
              <a:rPr lang="ja-JP" altLang="en-US" sz="4000" dirty="0" smtClean="0"/>
              <a:t>の</a:t>
            </a:r>
            <a:r>
              <a:rPr lang="ja-JP" altLang="en-US" sz="4000" dirty="0" smtClean="0"/>
              <a:t>設計</a:t>
            </a:r>
            <a:endParaRPr kumimoji="1" lang="ja-JP" altLang="en-US" sz="40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462" y="2647209"/>
            <a:ext cx="1690361" cy="1141944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500776" y="2237008"/>
            <a:ext cx="18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恒等関数 </a:t>
            </a:r>
            <a:r>
              <a:rPr lang="en-US" altLang="ja-JP" dirty="0"/>
              <a:t>identity</a:t>
            </a:r>
            <a:endParaRPr lang="ja-JP" altLang="en-US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562184" y="153302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シグモイド</a:t>
            </a:r>
            <a:r>
              <a:rPr lang="ja-JP" altLang="en-US" dirty="0"/>
              <a:t>関数</a:t>
            </a:r>
            <a:endParaRPr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3413899" y="64240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隠れ</a:t>
            </a:r>
            <a:r>
              <a:rPr lang="ja-JP" altLang="en-US" dirty="0"/>
              <a:t>層</a:t>
            </a:r>
            <a:endParaRPr lang="ja-JP" altLang="en-US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5539635" y="521468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出力</a:t>
            </a:r>
            <a:r>
              <a:rPr lang="ja-JP" altLang="en-US" dirty="0" smtClean="0"/>
              <a:t>層</a:t>
            </a:r>
            <a:endParaRPr lang="ja-JP" altLang="en-US" dirty="0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610741" y="521468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入力</a:t>
            </a:r>
            <a:r>
              <a:rPr lang="ja-JP" altLang="en-US" dirty="0" smtClean="0"/>
              <a:t>層</a:t>
            </a:r>
            <a:endParaRPr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テキスト ボックス 82"/>
              <p:cNvSpPr txBox="1"/>
              <p:nvPr/>
            </p:nvSpPr>
            <p:spPr>
              <a:xfrm>
                <a:off x="787171" y="3673849"/>
                <a:ext cx="5060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83" name="テキスト ボックス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171" y="3673849"/>
                <a:ext cx="5060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テキスト ボックス 84"/>
              <p:cNvSpPr txBox="1"/>
              <p:nvPr/>
            </p:nvSpPr>
            <p:spPr>
              <a:xfrm>
                <a:off x="7689739" y="3697609"/>
                <a:ext cx="4916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85" name="テキスト ボックス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739" y="3697609"/>
                <a:ext cx="49160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テキスト ボックス 85"/>
              <p:cNvSpPr txBox="1"/>
              <p:nvPr/>
            </p:nvSpPr>
            <p:spPr>
              <a:xfrm>
                <a:off x="-49049" y="4152262"/>
                <a:ext cx="20803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86" name="テキスト ボックス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049" y="4152262"/>
                <a:ext cx="20803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テキスト ボックス 86"/>
              <p:cNvSpPr txBox="1"/>
              <p:nvPr/>
            </p:nvSpPr>
            <p:spPr>
              <a:xfrm>
                <a:off x="6891988" y="4048980"/>
                <a:ext cx="20871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87" name="テキスト ボックス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988" y="4048980"/>
                <a:ext cx="208711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楕円 87"/>
          <p:cNvSpPr/>
          <p:nvPr/>
        </p:nvSpPr>
        <p:spPr>
          <a:xfrm>
            <a:off x="3395281" y="3943841"/>
            <a:ext cx="914400" cy="9144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400" b="1" dirty="0"/>
          </a:p>
        </p:txBody>
      </p:sp>
      <p:cxnSp>
        <p:nvCxnSpPr>
          <p:cNvPr id="89" name="直線矢印コネクタ 88"/>
          <p:cNvCxnSpPr>
            <a:stCxn id="86" idx="3"/>
            <a:endCxn id="88" idx="2"/>
          </p:cNvCxnSpPr>
          <p:nvPr/>
        </p:nvCxnSpPr>
        <p:spPr>
          <a:xfrm flipV="1">
            <a:off x="2031329" y="4401041"/>
            <a:ext cx="1363952" cy="128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/>
          <p:cNvCxnSpPr>
            <a:stCxn id="88" idx="6"/>
            <a:endCxn id="93" idx="2"/>
          </p:cNvCxnSpPr>
          <p:nvPr/>
        </p:nvCxnSpPr>
        <p:spPr>
          <a:xfrm flipV="1">
            <a:off x="4309681" y="4385976"/>
            <a:ext cx="1142784" cy="150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楕円 92"/>
          <p:cNvSpPr/>
          <p:nvPr/>
        </p:nvSpPr>
        <p:spPr>
          <a:xfrm>
            <a:off x="5452465" y="3928776"/>
            <a:ext cx="914400" cy="9144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400" b="1" dirty="0"/>
          </a:p>
        </p:txBody>
      </p:sp>
      <p:cxnSp>
        <p:nvCxnSpPr>
          <p:cNvPr id="94" name="直線矢印コネクタ 93"/>
          <p:cNvCxnSpPr>
            <a:stCxn id="93" idx="6"/>
          </p:cNvCxnSpPr>
          <p:nvPr/>
        </p:nvCxnSpPr>
        <p:spPr>
          <a:xfrm>
            <a:off x="6366865" y="4385976"/>
            <a:ext cx="65207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楕円 94"/>
          <p:cNvSpPr/>
          <p:nvPr/>
        </p:nvSpPr>
        <p:spPr>
          <a:xfrm>
            <a:off x="3395281" y="5466008"/>
            <a:ext cx="914400" cy="9144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400" b="1" dirty="0"/>
          </a:p>
        </p:txBody>
      </p:sp>
      <p:cxnSp>
        <p:nvCxnSpPr>
          <p:cNvPr id="96" name="直線矢印コネクタ 95"/>
          <p:cNvCxnSpPr>
            <a:stCxn id="95" idx="6"/>
            <a:endCxn id="93" idx="3"/>
          </p:cNvCxnSpPr>
          <p:nvPr/>
        </p:nvCxnSpPr>
        <p:spPr>
          <a:xfrm flipV="1">
            <a:off x="4309681" y="4709265"/>
            <a:ext cx="1276695" cy="12139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楕円 97"/>
          <p:cNvSpPr/>
          <p:nvPr/>
        </p:nvSpPr>
        <p:spPr>
          <a:xfrm>
            <a:off x="3395281" y="2421674"/>
            <a:ext cx="914400" cy="9144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400" b="1" dirty="0"/>
          </a:p>
        </p:txBody>
      </p:sp>
      <p:cxnSp>
        <p:nvCxnSpPr>
          <p:cNvPr id="99" name="直線矢印コネクタ 98"/>
          <p:cNvCxnSpPr>
            <a:stCxn id="98" idx="6"/>
            <a:endCxn id="93" idx="1"/>
          </p:cNvCxnSpPr>
          <p:nvPr/>
        </p:nvCxnSpPr>
        <p:spPr>
          <a:xfrm>
            <a:off x="4309681" y="2878874"/>
            <a:ext cx="1276695" cy="11838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矢印コネクタ 102"/>
          <p:cNvCxnSpPr>
            <a:endCxn id="95" idx="2"/>
          </p:cNvCxnSpPr>
          <p:nvPr/>
        </p:nvCxnSpPr>
        <p:spPr>
          <a:xfrm>
            <a:off x="1994163" y="5056529"/>
            <a:ext cx="1401118" cy="8666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矢印コネクタ 103"/>
          <p:cNvCxnSpPr>
            <a:endCxn id="98" idx="2"/>
          </p:cNvCxnSpPr>
          <p:nvPr/>
        </p:nvCxnSpPr>
        <p:spPr>
          <a:xfrm flipV="1">
            <a:off x="1912779" y="2878874"/>
            <a:ext cx="1482502" cy="1125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/>
          <p:nvPr/>
        </p:nvCxnSpPr>
        <p:spPr>
          <a:xfrm flipV="1">
            <a:off x="5978217" y="3643182"/>
            <a:ext cx="616665" cy="74256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/>
          <p:cNvCxnSpPr/>
          <p:nvPr/>
        </p:nvCxnSpPr>
        <p:spPr>
          <a:xfrm flipV="1">
            <a:off x="3953111" y="3055899"/>
            <a:ext cx="887436" cy="134514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コネクタ 96"/>
          <p:cNvCxnSpPr/>
          <p:nvPr/>
        </p:nvCxnSpPr>
        <p:spPr>
          <a:xfrm flipV="1">
            <a:off x="3960438" y="3251867"/>
            <a:ext cx="1281583" cy="252077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コネクタ 99"/>
          <p:cNvCxnSpPr/>
          <p:nvPr/>
        </p:nvCxnSpPr>
        <p:spPr>
          <a:xfrm flipV="1">
            <a:off x="3871100" y="2684975"/>
            <a:ext cx="750589" cy="17263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0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 smtClean="0"/>
              <a:t>ニューラルネット</a:t>
            </a:r>
            <a:r>
              <a:rPr lang="ja-JP" altLang="en-US" sz="4000" dirty="0"/>
              <a:t>ワーク</a:t>
            </a:r>
            <a:r>
              <a:rPr lang="ja-JP" altLang="en-US" sz="4000" dirty="0" smtClean="0"/>
              <a:t>の</a:t>
            </a:r>
            <a:r>
              <a:rPr lang="ja-JP" altLang="en-US" sz="4000" dirty="0" smtClean="0"/>
              <a:t>設計</a:t>
            </a:r>
            <a:endParaRPr kumimoji="1" lang="ja-JP" altLang="en-US" sz="4000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3584357" y="64886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隠れ</a:t>
            </a:r>
            <a:r>
              <a:rPr lang="ja-JP" altLang="en-US" dirty="0"/>
              <a:t>層</a:t>
            </a:r>
            <a:endParaRPr lang="ja-JP" altLang="en-US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5704537" y="52624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出力</a:t>
            </a:r>
            <a:r>
              <a:rPr lang="ja-JP" altLang="en-US" dirty="0" smtClean="0"/>
              <a:t>層</a:t>
            </a:r>
            <a:endParaRPr lang="ja-JP" altLang="en-US" dirty="0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775643" y="52624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入力</a:t>
            </a:r>
            <a:r>
              <a:rPr lang="ja-JP" altLang="en-US" dirty="0" smtClean="0"/>
              <a:t>層</a:t>
            </a:r>
            <a:endParaRPr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テキスト ボックス 82"/>
              <p:cNvSpPr txBox="1"/>
              <p:nvPr/>
            </p:nvSpPr>
            <p:spPr>
              <a:xfrm>
                <a:off x="952073" y="3721658"/>
                <a:ext cx="5060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83" name="テキスト ボックス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73" y="3721658"/>
                <a:ext cx="50603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テキスト ボックス 84"/>
              <p:cNvSpPr txBox="1"/>
              <p:nvPr/>
            </p:nvSpPr>
            <p:spPr>
              <a:xfrm>
                <a:off x="7854641" y="3745418"/>
                <a:ext cx="4916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85" name="テキスト ボックス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641" y="3745418"/>
                <a:ext cx="4916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テキスト ボックス 85"/>
              <p:cNvSpPr txBox="1"/>
              <p:nvPr/>
            </p:nvSpPr>
            <p:spPr>
              <a:xfrm>
                <a:off x="115853" y="4200071"/>
                <a:ext cx="20803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86" name="テキスト ボックス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53" y="4200071"/>
                <a:ext cx="208037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テキスト ボックス 86"/>
              <p:cNvSpPr txBox="1"/>
              <p:nvPr/>
            </p:nvSpPr>
            <p:spPr>
              <a:xfrm>
                <a:off x="7056890" y="4096789"/>
                <a:ext cx="20871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28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87" name="テキスト ボックス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890" y="4096789"/>
                <a:ext cx="208711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楕円 87"/>
          <p:cNvSpPr/>
          <p:nvPr/>
        </p:nvSpPr>
        <p:spPr>
          <a:xfrm>
            <a:off x="3560183" y="3991650"/>
            <a:ext cx="914400" cy="9144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400" b="1" dirty="0"/>
          </a:p>
        </p:txBody>
      </p:sp>
      <p:cxnSp>
        <p:nvCxnSpPr>
          <p:cNvPr id="89" name="直線矢印コネクタ 88"/>
          <p:cNvCxnSpPr>
            <a:stCxn id="86" idx="3"/>
            <a:endCxn id="88" idx="2"/>
          </p:cNvCxnSpPr>
          <p:nvPr/>
        </p:nvCxnSpPr>
        <p:spPr>
          <a:xfrm flipV="1">
            <a:off x="2196231" y="4448850"/>
            <a:ext cx="1375245" cy="128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/>
          <p:cNvCxnSpPr>
            <a:stCxn id="88" idx="6"/>
            <a:endCxn id="93" idx="2"/>
          </p:cNvCxnSpPr>
          <p:nvPr/>
        </p:nvCxnSpPr>
        <p:spPr>
          <a:xfrm flipV="1">
            <a:off x="4485876" y="4433785"/>
            <a:ext cx="1131491" cy="150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楕円 92"/>
          <p:cNvSpPr/>
          <p:nvPr/>
        </p:nvSpPr>
        <p:spPr>
          <a:xfrm>
            <a:off x="5617367" y="3976585"/>
            <a:ext cx="914400" cy="9144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400" b="1" dirty="0"/>
          </a:p>
        </p:txBody>
      </p:sp>
      <p:cxnSp>
        <p:nvCxnSpPr>
          <p:cNvPr id="94" name="直線矢印コネクタ 93"/>
          <p:cNvCxnSpPr>
            <a:stCxn id="93" idx="6"/>
          </p:cNvCxnSpPr>
          <p:nvPr/>
        </p:nvCxnSpPr>
        <p:spPr>
          <a:xfrm>
            <a:off x="6531767" y="4433785"/>
            <a:ext cx="65207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楕円 94"/>
          <p:cNvSpPr/>
          <p:nvPr/>
        </p:nvSpPr>
        <p:spPr>
          <a:xfrm>
            <a:off x="3560183" y="5513817"/>
            <a:ext cx="914400" cy="9144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400" b="1" dirty="0"/>
          </a:p>
        </p:txBody>
      </p:sp>
      <p:cxnSp>
        <p:nvCxnSpPr>
          <p:cNvPr id="96" name="直線矢印コネクタ 95"/>
          <p:cNvCxnSpPr>
            <a:stCxn id="95" idx="6"/>
            <a:endCxn id="93" idx="3"/>
          </p:cNvCxnSpPr>
          <p:nvPr/>
        </p:nvCxnSpPr>
        <p:spPr>
          <a:xfrm flipV="1">
            <a:off x="4493202" y="4757074"/>
            <a:ext cx="1258076" cy="12139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楕円 97"/>
          <p:cNvSpPr/>
          <p:nvPr/>
        </p:nvSpPr>
        <p:spPr>
          <a:xfrm>
            <a:off x="3560183" y="2469483"/>
            <a:ext cx="914400" cy="9144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400" b="1" dirty="0"/>
          </a:p>
        </p:txBody>
      </p:sp>
      <p:cxnSp>
        <p:nvCxnSpPr>
          <p:cNvPr id="99" name="直線矢印コネクタ 98"/>
          <p:cNvCxnSpPr>
            <a:stCxn id="98" idx="6"/>
            <a:endCxn id="93" idx="1"/>
          </p:cNvCxnSpPr>
          <p:nvPr/>
        </p:nvCxnSpPr>
        <p:spPr>
          <a:xfrm>
            <a:off x="4455965" y="2926683"/>
            <a:ext cx="1295313" cy="11838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矢印コネクタ 102"/>
          <p:cNvCxnSpPr>
            <a:endCxn id="95" idx="2"/>
          </p:cNvCxnSpPr>
          <p:nvPr/>
        </p:nvCxnSpPr>
        <p:spPr>
          <a:xfrm>
            <a:off x="2077681" y="4972070"/>
            <a:ext cx="1482502" cy="9989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矢印コネクタ 103"/>
          <p:cNvCxnSpPr>
            <a:endCxn id="98" idx="2"/>
          </p:cNvCxnSpPr>
          <p:nvPr/>
        </p:nvCxnSpPr>
        <p:spPr>
          <a:xfrm flipV="1">
            <a:off x="2077681" y="2926683"/>
            <a:ext cx="1463884" cy="1125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 flipH="1">
            <a:off x="4018326" y="2253483"/>
            <a:ext cx="0" cy="432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テキスト ボックス 31"/>
              <p:cNvSpPr txBox="1"/>
              <p:nvPr/>
            </p:nvSpPr>
            <p:spPr>
              <a:xfrm>
                <a:off x="3638254" y="1720855"/>
                <a:ext cx="7601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32" name="テキスト ボックス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254" y="1720855"/>
                <a:ext cx="76014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線矢印コネクタ 46"/>
          <p:cNvCxnSpPr/>
          <p:nvPr/>
        </p:nvCxnSpPr>
        <p:spPr>
          <a:xfrm flipH="1">
            <a:off x="4018326" y="3812878"/>
            <a:ext cx="0" cy="432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テキスト ボックス 47"/>
              <p:cNvSpPr txBox="1"/>
              <p:nvPr/>
            </p:nvSpPr>
            <p:spPr>
              <a:xfrm>
                <a:off x="3658214" y="3290491"/>
                <a:ext cx="7601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48" name="テキスト ボックス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214" y="3290491"/>
                <a:ext cx="76014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線矢印コネクタ 48"/>
          <p:cNvCxnSpPr/>
          <p:nvPr/>
        </p:nvCxnSpPr>
        <p:spPr>
          <a:xfrm flipH="1">
            <a:off x="4018326" y="5375865"/>
            <a:ext cx="0" cy="432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3658214" y="4852645"/>
                <a:ext cx="7601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214" y="4852645"/>
                <a:ext cx="76014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矢印コネクタ 53"/>
          <p:cNvCxnSpPr>
            <a:stCxn id="55" idx="2"/>
          </p:cNvCxnSpPr>
          <p:nvPr/>
        </p:nvCxnSpPr>
        <p:spPr>
          <a:xfrm>
            <a:off x="6088745" y="3605076"/>
            <a:ext cx="0" cy="3865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テキスト ボックス 54"/>
              <p:cNvSpPr txBox="1"/>
              <p:nvPr/>
            </p:nvSpPr>
            <p:spPr>
              <a:xfrm>
                <a:off x="5704537" y="3081856"/>
                <a:ext cx="7684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55" name="テキスト ボックス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537" y="3081856"/>
                <a:ext cx="76841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テキスト ボックス 55"/>
              <p:cNvSpPr txBox="1"/>
              <p:nvPr/>
            </p:nvSpPr>
            <p:spPr>
              <a:xfrm>
                <a:off x="2325318" y="2699915"/>
                <a:ext cx="8301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56" name="テキスト ボックス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318" y="2699915"/>
                <a:ext cx="83016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2325189" y="3790303"/>
                <a:ext cx="8301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189" y="3790303"/>
                <a:ext cx="83016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テキスト ボックス 57"/>
              <p:cNvSpPr txBox="1"/>
              <p:nvPr/>
            </p:nvSpPr>
            <p:spPr>
              <a:xfrm>
                <a:off x="2380508" y="4794972"/>
                <a:ext cx="8301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58" name="テキスト ボックス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508" y="4794972"/>
                <a:ext cx="83016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テキスト ボックス 58"/>
              <p:cNvSpPr txBox="1"/>
              <p:nvPr/>
            </p:nvSpPr>
            <p:spPr>
              <a:xfrm>
                <a:off x="4703022" y="2747791"/>
                <a:ext cx="8384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59" name="テキスト ボックス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022" y="2747791"/>
                <a:ext cx="83843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テキスト ボックス 59"/>
              <p:cNvSpPr txBox="1"/>
              <p:nvPr/>
            </p:nvSpPr>
            <p:spPr>
              <a:xfrm>
                <a:off x="4659178" y="3881751"/>
                <a:ext cx="8384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60" name="テキスト ボックス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178" y="3881751"/>
                <a:ext cx="83843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テキスト ボックス 60"/>
              <p:cNvSpPr txBox="1"/>
              <p:nvPr/>
            </p:nvSpPr>
            <p:spPr>
              <a:xfrm>
                <a:off x="4660577" y="4739274"/>
                <a:ext cx="8384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61" name="テキスト ボックス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577" y="4739274"/>
                <a:ext cx="83843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正方形/長方形 63"/>
          <p:cNvSpPr/>
          <p:nvPr/>
        </p:nvSpPr>
        <p:spPr>
          <a:xfrm>
            <a:off x="2255860" y="2469483"/>
            <a:ext cx="871240" cy="31623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3511306" y="1732993"/>
            <a:ext cx="1033485" cy="389883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4646894" y="2685483"/>
            <a:ext cx="894564" cy="29463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7" name="正方形/長方形 66"/>
          <p:cNvSpPr/>
          <p:nvPr/>
        </p:nvSpPr>
        <p:spPr>
          <a:xfrm flipH="1">
            <a:off x="5721272" y="2926682"/>
            <a:ext cx="701029" cy="95506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2391246" y="1983055"/>
                <a:ext cx="6399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246" y="1983055"/>
                <a:ext cx="639983" cy="461665"/>
              </a:xfrm>
              <a:prstGeom prst="rect">
                <a:avLst/>
              </a:prstGeom>
              <a:blipFill>
                <a:blip r:embed="rId1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テキスト ボックス 68"/>
              <p:cNvSpPr txBox="1"/>
              <p:nvPr/>
            </p:nvSpPr>
            <p:spPr>
              <a:xfrm>
                <a:off x="3764729" y="1251040"/>
                <a:ext cx="5775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9" name="テキスト ボックス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729" y="1251040"/>
                <a:ext cx="577529" cy="461665"/>
              </a:xfrm>
              <a:prstGeom prst="rect">
                <a:avLst/>
              </a:prstGeom>
              <a:blipFill>
                <a:blip r:embed="rId1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テキスト ボックス 69"/>
              <p:cNvSpPr txBox="1"/>
              <p:nvPr/>
            </p:nvSpPr>
            <p:spPr>
              <a:xfrm>
                <a:off x="4801861" y="2227097"/>
                <a:ext cx="6471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0" name="テキスト ボックス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861" y="2227097"/>
                <a:ext cx="647100" cy="461665"/>
              </a:xfrm>
              <a:prstGeom prst="rect">
                <a:avLst/>
              </a:prstGeom>
              <a:blipFill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テキスト ボックス 70"/>
              <p:cNvSpPr txBox="1"/>
              <p:nvPr/>
            </p:nvSpPr>
            <p:spPr>
              <a:xfrm>
                <a:off x="5798465" y="2404537"/>
                <a:ext cx="584647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1" name="テキスト ボックス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465" y="2404537"/>
                <a:ext cx="584647" cy="461665"/>
              </a:xfrm>
              <a:prstGeom prst="rect">
                <a:avLst/>
              </a:prstGeom>
              <a:blipFill>
                <a:blip r:embed="rId19"/>
                <a:stretch>
                  <a:fillRect b="-1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/>
          <p:cNvSpPr txBox="1"/>
          <p:nvPr/>
        </p:nvSpPr>
        <p:spPr>
          <a:xfrm>
            <a:off x="5798465" y="611743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u="sng" dirty="0" smtClean="0"/>
              <a:t>ベクトルにまとめる</a:t>
            </a:r>
            <a:endParaRPr kumimoji="1" lang="ja-JP" alt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353058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 animBg="1"/>
      <p:bldP spid="68" grpId="0"/>
      <p:bldP spid="69" grpId="0"/>
      <p:bldP spid="70" grpId="0"/>
      <p:bldP spid="71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学習の詳しい過程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136743" y="2898228"/>
            <a:ext cx="5092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順伝播 </a:t>
            </a:r>
            <a:r>
              <a:rPr lang="en-US" altLang="ja-JP" sz="3200" b="1" dirty="0"/>
              <a:t>Forward propagation</a:t>
            </a:r>
            <a:endParaRPr lang="ja-JP" altLang="en-US" sz="3200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012831" y="4490429"/>
            <a:ext cx="5340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逆伝播 </a:t>
            </a:r>
            <a:r>
              <a:rPr lang="en-US" altLang="ja-JP" sz="3200" b="1" dirty="0"/>
              <a:t>Backward propagation</a:t>
            </a:r>
            <a:endParaRPr lang="ja-JP" altLang="en-US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274890" y="4000732"/>
                <a:ext cx="48162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ja-JP" altLang="en-US" sz="2400" dirty="0" smtClean="0"/>
                  <a:t>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ja-JP" altLang="en-US" sz="2400" dirty="0" smtClean="0"/>
                  <a:t>と</a:t>
                </a:r>
                <a14:m>
                  <m:oMath xmlns:m="http://schemas.openxmlformats.org/officeDocument/2006/math"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ja-JP" altLang="en-US" sz="2400" dirty="0" smtClean="0"/>
                  <a:t>を</a:t>
                </a:r>
                <a:r>
                  <a:rPr lang="ja-JP" altLang="en-US" sz="2400" dirty="0"/>
                  <a:t>使って出力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ja-JP" altLang="en-US" sz="2400" dirty="0"/>
                  <a:t>の計算</a:t>
                </a:r>
              </a:p>
            </p:txBody>
          </p:sp>
        </mc:Choice>
        <mc:Fallback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890" y="4000732"/>
                <a:ext cx="4816255" cy="461665"/>
              </a:xfrm>
              <a:prstGeom prst="rect">
                <a:avLst/>
              </a:prstGeom>
              <a:blipFill>
                <a:blip r:embed="rId2"/>
                <a:stretch>
                  <a:fillRect l="-253" t="-10526" r="-1013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/>
              <p:cNvSpPr txBox="1"/>
              <p:nvPr/>
            </p:nvSpPr>
            <p:spPr>
              <a:xfrm>
                <a:off x="2039345" y="5103235"/>
                <a:ext cx="52873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i="1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ja-JP" altLang="en-US" sz="2400" dirty="0"/>
                  <a:t>と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ja-JP" altLang="en-US" sz="2400" dirty="0" smtClean="0">
                    <a:latin typeface="Cambria Math" panose="02040503050406030204" pitchFamily="18" charset="0"/>
                  </a:rPr>
                  <a:t>がどれだけ離れているか評価</a:t>
                </a:r>
                <a:r>
                  <a:rPr lang="en-US" altLang="ja-JP" sz="2400" dirty="0" smtClean="0">
                    <a:latin typeface="+mn-ea"/>
                  </a:rPr>
                  <a:t>(E)</a:t>
                </a:r>
                <a:endParaRPr lang="ja-JP" altLang="en-US" sz="2400" dirty="0">
                  <a:latin typeface="+mn-ea"/>
                </a:endParaRPr>
              </a:p>
            </p:txBody>
          </p:sp>
        </mc:Choice>
        <mc:Fallback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345" y="5103235"/>
                <a:ext cx="5287345" cy="461665"/>
              </a:xfrm>
              <a:prstGeom prst="rect">
                <a:avLst/>
              </a:prstGeom>
              <a:blipFill>
                <a:blip r:embed="rId3"/>
                <a:stretch>
                  <a:fillRect l="-346" t="-10526" r="-807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/>
              <p:cNvSpPr txBox="1"/>
              <p:nvPr/>
            </p:nvSpPr>
            <p:spPr>
              <a:xfrm>
                <a:off x="2967644" y="5592931"/>
                <a:ext cx="34307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ja-JP" altLang="en-US" sz="2400" i="1">
                        <a:latin typeface="Cambria Math" panose="02040503050406030204" pitchFamily="18" charset="0"/>
                      </a:rPr>
                      <m:t>を</m:t>
                    </m:r>
                  </m:oMath>
                </a14:m>
                <a:r>
                  <a:rPr lang="ja-JP" altLang="en-US" sz="2400" dirty="0"/>
                  <a:t>使って重</a:t>
                </a:r>
                <a:r>
                  <a:rPr lang="ja-JP" altLang="en-US" sz="2400" dirty="0" smtClean="0"/>
                  <a:t>み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0" dirty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ja-JP" altLang="en-US" sz="2400" dirty="0"/>
                  <a:t>の更新</a:t>
                </a:r>
              </a:p>
            </p:txBody>
          </p:sp>
        </mc:Choice>
        <mc:Fallback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644" y="5592931"/>
                <a:ext cx="3430747" cy="461665"/>
              </a:xfrm>
              <a:prstGeom prst="rect">
                <a:avLst/>
              </a:prstGeom>
              <a:blipFill>
                <a:blip r:embed="rId4"/>
                <a:stretch>
                  <a:fillRect l="-533" t="-10526" r="-1599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/>
          <p:cNvSpPr txBox="1"/>
          <p:nvPr/>
        </p:nvSpPr>
        <p:spPr>
          <a:xfrm>
            <a:off x="993741" y="2294832"/>
            <a:ext cx="340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iteration</a:t>
            </a:r>
            <a:r>
              <a:rPr lang="ja-JP" altLang="en-US" sz="2400" dirty="0"/>
              <a:t>数だけ繰り返す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/>
              <p:cNvSpPr txBox="1"/>
              <p:nvPr/>
            </p:nvSpPr>
            <p:spPr>
              <a:xfrm>
                <a:off x="993741" y="1725802"/>
                <a:ext cx="5007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b="0" dirty="0" smtClean="0"/>
                  <a:t>重み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ja-JP" altLang="en-US" sz="2400" dirty="0" smtClean="0"/>
                  <a:t>とバイアス</a:t>
                </a:r>
                <a14:m>
                  <m:oMath xmlns:m="http://schemas.openxmlformats.org/officeDocument/2006/math">
                    <m:r>
                      <a:rPr lang="en-US" altLang="ja-JP" sz="2400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ja-JP" altLang="en-US" sz="2400" dirty="0" smtClean="0"/>
                  <a:t>の</a:t>
                </a:r>
                <a:r>
                  <a:rPr lang="ja-JP" altLang="en-US" sz="2400" dirty="0"/>
                  <a:t>初期値を設定</a:t>
                </a:r>
              </a:p>
            </p:txBody>
          </p:sp>
        </mc:Choice>
        <mc:Fallback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741" y="1725802"/>
                <a:ext cx="5007589" cy="461665"/>
              </a:xfrm>
              <a:prstGeom prst="rect">
                <a:avLst/>
              </a:prstGeom>
              <a:blipFill>
                <a:blip r:embed="rId5"/>
                <a:stretch>
                  <a:fillRect l="-1827" t="-10526" r="-974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3015734" y="6082627"/>
                <a:ext cx="33345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ja-JP" altLang="en-US" sz="2400" i="1">
                        <a:latin typeface="Cambria Math" panose="02040503050406030204" pitchFamily="18" charset="0"/>
                      </a:rPr>
                      <m:t>を</m:t>
                    </m:r>
                  </m:oMath>
                </a14:m>
                <a:r>
                  <a:rPr lang="ja-JP" altLang="en-US" sz="2400" dirty="0"/>
                  <a:t>使って重</a:t>
                </a:r>
                <a:r>
                  <a:rPr lang="ja-JP" altLang="en-US" sz="2400" dirty="0" smtClean="0"/>
                  <a:t>み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ja-JP" altLang="en-US" sz="2400" dirty="0"/>
                  <a:t>の更新</a:t>
                </a:r>
              </a:p>
            </p:txBody>
          </p:sp>
        </mc:Choice>
        <mc:Fallback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734" y="6082627"/>
                <a:ext cx="3334567" cy="461665"/>
              </a:xfrm>
              <a:prstGeom prst="rect">
                <a:avLst/>
              </a:prstGeom>
              <a:blipFill>
                <a:blip r:embed="rId6"/>
                <a:stretch>
                  <a:fillRect l="-548" t="-10526" r="-1645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2063839" y="3511035"/>
                <a:ext cx="52383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ja-JP" altLang="en-US" sz="2400" dirty="0" smtClean="0"/>
                  <a:t>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ja-JP" altLang="en-US" sz="2400" i="1" smtClean="0">
                        <a:latin typeface="Cambria Math" panose="02040503050406030204" pitchFamily="18" charset="0"/>
                      </a:rPr>
                      <m:t>を</m:t>
                    </m:r>
                  </m:oMath>
                </a14:m>
                <a:r>
                  <a:rPr lang="ja-JP" altLang="en-US" sz="2400" dirty="0" smtClean="0"/>
                  <a:t>使って中間層出力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ja-JP" altLang="en-US" sz="2400" dirty="0" smtClean="0"/>
                  <a:t>の</a:t>
                </a:r>
                <a:r>
                  <a:rPr lang="ja-JP" altLang="en-US" sz="2400" dirty="0"/>
                  <a:t>計算</a:t>
                </a:r>
              </a:p>
            </p:txBody>
          </p:sp>
        </mc:Choice>
        <mc:Fallback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839" y="3511035"/>
                <a:ext cx="5238357" cy="461665"/>
              </a:xfrm>
              <a:prstGeom prst="rect">
                <a:avLst/>
              </a:prstGeom>
              <a:blipFill>
                <a:blip r:embed="rId7"/>
                <a:stretch>
                  <a:fillRect l="-349" t="-10526" r="-815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右カーブ矢印 16"/>
          <p:cNvSpPr/>
          <p:nvPr/>
        </p:nvSpPr>
        <p:spPr>
          <a:xfrm>
            <a:off x="993741" y="3483003"/>
            <a:ext cx="720000" cy="28800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18" name="左カーブ矢印 17"/>
          <p:cNvSpPr/>
          <p:nvPr/>
        </p:nvSpPr>
        <p:spPr>
          <a:xfrm flipV="1">
            <a:off x="7652295" y="3483003"/>
            <a:ext cx="720000" cy="28800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51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重み</a:t>
            </a:r>
            <a:r>
              <a:rPr lang="en-US" altLang="ja-JP" dirty="0" smtClean="0"/>
              <a:t>W2</a:t>
            </a:r>
            <a:r>
              <a:rPr lang="ja-JP" altLang="en-US" dirty="0" smtClean="0"/>
              <a:t>の</a:t>
            </a:r>
            <a:r>
              <a:rPr lang="ja-JP" altLang="en-US" dirty="0" smtClean="0"/>
              <a:t>変化のさせ方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/>
              <p:cNvSpPr txBox="1"/>
              <p:nvPr/>
            </p:nvSpPr>
            <p:spPr>
              <a:xfrm>
                <a:off x="473105" y="1571957"/>
                <a:ext cx="65153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b="1" dirty="0" smtClean="0"/>
                  <a:t>勾配降下法</a:t>
                </a:r>
                <a:r>
                  <a:rPr lang="ja-JP" altLang="en-US" sz="2800" dirty="0"/>
                  <a:t>を用いて</a:t>
                </a:r>
                <a:r>
                  <a:rPr lang="ja-JP" altLang="en-US" sz="2800" dirty="0" smtClean="0"/>
                  <a:t>重み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ja-JP" altLang="en-US" sz="2800" dirty="0" smtClean="0"/>
                  <a:t>を</a:t>
                </a:r>
                <a:r>
                  <a:rPr lang="ja-JP" altLang="en-US" sz="2800" dirty="0"/>
                  <a:t>更新する</a:t>
                </a:r>
                <a:endParaRPr lang="en-US" altLang="ja-JP" sz="2800" dirty="0"/>
              </a:p>
            </p:txBody>
          </p:sp>
        </mc:Choice>
        <mc:Fallback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05" y="1571957"/>
                <a:ext cx="6515373" cy="523220"/>
              </a:xfrm>
              <a:prstGeom prst="rect">
                <a:avLst/>
              </a:prstGeom>
              <a:blipFill>
                <a:blip r:embed="rId2"/>
                <a:stretch>
                  <a:fillRect l="-1966" t="-12791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ボックス 7"/>
              <p:cNvSpPr txBox="1"/>
              <p:nvPr/>
            </p:nvSpPr>
            <p:spPr>
              <a:xfrm>
                <a:off x="936352" y="2028063"/>
                <a:ext cx="7273338" cy="4737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{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ja-JP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ja-JP" sz="240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ja-JP" sz="2400" dirty="0"/>
              </a:p>
            </p:txBody>
          </p:sp>
        </mc:Choice>
        <mc:Fallback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352" y="2028063"/>
                <a:ext cx="7273338" cy="47372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/>
              <p:cNvSpPr txBox="1"/>
              <p:nvPr/>
            </p:nvSpPr>
            <p:spPr>
              <a:xfrm>
                <a:off x="5396334" y="5870583"/>
                <a:ext cx="3533340" cy="83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ja-JP" altLang="en-US" sz="2000" i="1">
                          <a:latin typeface="Cambria Math" panose="02040503050406030204" pitchFamily="18" charset="0"/>
                        </a:rPr>
                        <m:t>と</m:t>
                      </m:r>
                      <m:r>
                        <a:rPr lang="ja-JP" altLang="en-US" sz="2000" i="1" dirty="0">
                          <a:latin typeface="Cambria Math" panose="02040503050406030204" pitchFamily="18" charset="0"/>
                        </a:rPr>
                        <m:t>する</m:t>
                      </m:r>
                    </m:oMath>
                  </m:oMathPara>
                </a14:m>
                <a:endParaRPr lang="ja-JP" altLang="en-US" sz="2000" dirty="0"/>
              </a:p>
            </p:txBody>
          </p:sp>
        </mc:Choice>
        <mc:Fallback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334" y="5870583"/>
                <a:ext cx="3533340" cy="8392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/>
          <p:cNvCxnSpPr/>
          <p:nvPr/>
        </p:nvCxnSpPr>
        <p:spPr>
          <a:xfrm flipH="1">
            <a:off x="3554383" y="6290217"/>
            <a:ext cx="1841951" cy="16981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28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バイアス</a:t>
            </a:r>
            <a:r>
              <a:rPr lang="en-US" altLang="ja-JP" dirty="0" smtClean="0"/>
              <a:t>B</a:t>
            </a:r>
            <a:r>
              <a:rPr lang="en-US" altLang="ja-JP" dirty="0"/>
              <a:t>2</a:t>
            </a:r>
            <a:r>
              <a:rPr lang="ja-JP" altLang="en-US" dirty="0" smtClean="0"/>
              <a:t>の</a:t>
            </a:r>
            <a:r>
              <a:rPr lang="ja-JP" altLang="en-US" dirty="0" smtClean="0"/>
              <a:t>変化のさせ方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/>
              <p:cNvSpPr txBox="1"/>
              <p:nvPr/>
            </p:nvSpPr>
            <p:spPr>
              <a:xfrm>
                <a:off x="381665" y="1477965"/>
                <a:ext cx="70350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b="1" dirty="0" smtClean="0"/>
                  <a:t>勾配降下法</a:t>
                </a:r>
                <a:r>
                  <a:rPr lang="ja-JP" altLang="en-US" sz="2800" dirty="0"/>
                  <a:t>を用いて</a:t>
                </a:r>
                <a:r>
                  <a:rPr lang="ja-JP" altLang="en-US" sz="2800" dirty="0" smtClean="0"/>
                  <a:t>バイアス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ja-JP" altLang="en-US" sz="2800" dirty="0" smtClean="0"/>
                  <a:t>を</a:t>
                </a:r>
                <a:r>
                  <a:rPr lang="ja-JP" altLang="en-US" sz="2800" dirty="0"/>
                  <a:t>更新する</a:t>
                </a:r>
                <a:endParaRPr lang="en-US" altLang="ja-JP" sz="2800" dirty="0"/>
              </a:p>
            </p:txBody>
          </p:sp>
        </mc:Choice>
        <mc:Fallback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65" y="1477965"/>
                <a:ext cx="7035003" cy="523220"/>
              </a:xfrm>
              <a:prstGeom prst="rect">
                <a:avLst/>
              </a:prstGeom>
              <a:blipFill>
                <a:blip r:embed="rId2"/>
                <a:stretch>
                  <a:fillRect l="-1820" t="-11628" r="-347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ボックス 7"/>
              <p:cNvSpPr txBox="1"/>
              <p:nvPr/>
            </p:nvSpPr>
            <p:spPr>
              <a:xfrm>
                <a:off x="1207231" y="2001185"/>
                <a:ext cx="6729535" cy="4675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{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ja-JP" sz="2400" dirty="0"/>
              </a:p>
            </p:txBody>
          </p:sp>
        </mc:Choice>
        <mc:Fallback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31" y="2001185"/>
                <a:ext cx="6729535" cy="4675704"/>
              </a:xfrm>
              <a:prstGeom prst="rect">
                <a:avLst/>
              </a:prstGeom>
              <a:blipFill>
                <a:blip r:embed="rId3"/>
                <a:stretch>
                  <a:fillRect b="-9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/>
              <p:cNvSpPr txBox="1"/>
              <p:nvPr/>
            </p:nvSpPr>
            <p:spPr>
              <a:xfrm>
                <a:off x="5690144" y="5689267"/>
                <a:ext cx="3264227" cy="83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ja-JP" altLang="en-US" sz="2000" i="1">
                          <a:latin typeface="Cambria Math" panose="02040503050406030204" pitchFamily="18" charset="0"/>
                        </a:rPr>
                        <m:t>と</m:t>
                      </m:r>
                      <m:r>
                        <a:rPr lang="ja-JP" altLang="en-US" sz="2000" i="1" dirty="0">
                          <a:latin typeface="Cambria Math" panose="02040503050406030204" pitchFamily="18" charset="0"/>
                        </a:rPr>
                        <m:t>する</m:t>
                      </m:r>
                    </m:oMath>
                  </m:oMathPara>
                </a14:m>
                <a:endParaRPr lang="ja-JP" altLang="en-US" sz="2000" dirty="0"/>
              </a:p>
            </p:txBody>
          </p:sp>
        </mc:Choice>
        <mc:Fallback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144" y="5689267"/>
                <a:ext cx="3264227" cy="8392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/>
          <p:nvPr/>
        </p:nvCxnSpPr>
        <p:spPr>
          <a:xfrm flipH="1">
            <a:off x="3751563" y="6214125"/>
            <a:ext cx="1841951" cy="16981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2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重み</a:t>
            </a:r>
            <a:r>
              <a:rPr lang="en-US" altLang="ja-JP" dirty="0" smtClean="0"/>
              <a:t>W1</a:t>
            </a:r>
            <a:r>
              <a:rPr lang="ja-JP" altLang="en-US" dirty="0" smtClean="0"/>
              <a:t>の</a:t>
            </a:r>
            <a:r>
              <a:rPr lang="ja-JP" altLang="en-US" dirty="0" smtClean="0"/>
              <a:t>変化のさせ方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/>
              <p:cNvSpPr txBox="1"/>
              <p:nvPr/>
            </p:nvSpPr>
            <p:spPr>
              <a:xfrm>
                <a:off x="486167" y="1514475"/>
                <a:ext cx="63824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b="1" dirty="0" smtClean="0"/>
                  <a:t>勾配降下法</a:t>
                </a:r>
                <a:r>
                  <a:rPr lang="ja-JP" altLang="en-US" sz="2800" dirty="0"/>
                  <a:t>を用いて</a:t>
                </a:r>
                <a:r>
                  <a:rPr lang="ja-JP" altLang="en-US" sz="2800" dirty="0" smtClean="0"/>
                  <a:t>重み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ja-JP" altLang="en-US" sz="2800" dirty="0" smtClean="0"/>
                  <a:t>を</a:t>
                </a:r>
                <a:r>
                  <a:rPr lang="ja-JP" altLang="en-US" sz="2800" dirty="0"/>
                  <a:t>更新する</a:t>
                </a:r>
                <a:endParaRPr lang="en-US" altLang="ja-JP" sz="2800" dirty="0"/>
              </a:p>
            </p:txBody>
          </p:sp>
        </mc:Choice>
        <mc:Fallback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67" y="1514475"/>
                <a:ext cx="6382453" cy="523220"/>
              </a:xfrm>
              <a:prstGeom prst="rect">
                <a:avLst/>
              </a:prstGeom>
              <a:blipFill>
                <a:blip r:embed="rId2"/>
                <a:stretch>
                  <a:fillRect l="-2006" t="-11628" r="-478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ボックス 7"/>
              <p:cNvSpPr txBox="1"/>
              <p:nvPr/>
            </p:nvSpPr>
            <p:spPr>
              <a:xfrm>
                <a:off x="745476" y="2037695"/>
                <a:ext cx="7790722" cy="4678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altLang="ja-JP" sz="240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ja-JP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1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 smtClean="0">
                          <a:latin typeface="Cambria Math" panose="02040503050406030204" pitchFamily="18" charset="0"/>
                        </a:rPr>
                        <m:t>η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ja-JP" sz="2400" dirty="0"/>
              </a:p>
            </p:txBody>
          </p:sp>
        </mc:Choice>
        <mc:Fallback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76" y="2037695"/>
                <a:ext cx="7790722" cy="4678397"/>
              </a:xfrm>
              <a:prstGeom prst="rect">
                <a:avLst/>
              </a:prstGeom>
              <a:blipFill>
                <a:blip r:embed="rId3"/>
                <a:stretch>
                  <a:fillRect b="-7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/>
              <p:cNvSpPr txBox="1"/>
              <p:nvPr/>
            </p:nvSpPr>
            <p:spPr>
              <a:xfrm>
                <a:off x="4372893" y="6093495"/>
                <a:ext cx="4608377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と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</a:rPr>
                        <m:t>する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93" y="6093495"/>
                <a:ext cx="4608377" cy="764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/>
          <p:cNvCxnSpPr/>
          <p:nvPr/>
        </p:nvCxnSpPr>
        <p:spPr>
          <a:xfrm flipH="1">
            <a:off x="3526331" y="6444987"/>
            <a:ext cx="846562" cy="615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72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バイアス</a:t>
            </a:r>
            <a:r>
              <a:rPr lang="en-US" altLang="ja-JP" dirty="0" smtClean="0"/>
              <a:t>B</a:t>
            </a:r>
            <a:r>
              <a:rPr lang="en-US" altLang="ja-JP" dirty="0" smtClean="0"/>
              <a:t>1</a:t>
            </a:r>
            <a:r>
              <a:rPr lang="ja-JP" altLang="en-US" dirty="0" smtClean="0"/>
              <a:t>の</a:t>
            </a:r>
            <a:r>
              <a:rPr lang="ja-JP" altLang="en-US" dirty="0" smtClean="0"/>
              <a:t>変化のさせ方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/>
              <p:cNvSpPr txBox="1"/>
              <p:nvPr/>
            </p:nvSpPr>
            <p:spPr>
              <a:xfrm>
                <a:off x="407791" y="1562861"/>
                <a:ext cx="70267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b="1" dirty="0" smtClean="0"/>
                  <a:t>勾配降下法</a:t>
                </a:r>
                <a:r>
                  <a:rPr lang="ja-JP" altLang="en-US" sz="2800" dirty="0"/>
                  <a:t>を用いて</a:t>
                </a:r>
                <a:r>
                  <a:rPr lang="ja-JP" altLang="en-US" sz="2800" dirty="0" smtClean="0"/>
                  <a:t>バイアス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ja-JP" altLang="en-US" sz="2800" dirty="0" smtClean="0"/>
                  <a:t>を</a:t>
                </a:r>
                <a:r>
                  <a:rPr lang="ja-JP" altLang="en-US" sz="2800" dirty="0"/>
                  <a:t>更新する</a:t>
                </a:r>
                <a:endParaRPr lang="en-US" altLang="ja-JP" sz="2800" dirty="0"/>
              </a:p>
            </p:txBody>
          </p:sp>
        </mc:Choice>
        <mc:Fallback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91" y="1562861"/>
                <a:ext cx="7026732" cy="523220"/>
              </a:xfrm>
              <a:prstGeom prst="rect">
                <a:avLst/>
              </a:prstGeom>
              <a:blipFill>
                <a:blip r:embed="rId2"/>
                <a:stretch>
                  <a:fillRect l="-1821" t="-11628" r="-347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ボックス 7"/>
              <p:cNvSpPr txBox="1"/>
              <p:nvPr/>
            </p:nvSpPr>
            <p:spPr>
              <a:xfrm>
                <a:off x="628650" y="1987811"/>
                <a:ext cx="7731540" cy="4678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ja-JP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b="1" i="1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ja-JP" sz="2400" i="1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ja-JP" sz="2400" dirty="0"/>
              </a:p>
            </p:txBody>
          </p:sp>
        </mc:Choice>
        <mc:Fallback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987811"/>
                <a:ext cx="7731540" cy="4678397"/>
              </a:xfrm>
              <a:prstGeom prst="rect">
                <a:avLst/>
              </a:prstGeom>
              <a:blipFill>
                <a:blip r:embed="rId3"/>
                <a:stretch>
                  <a:fillRect b="-7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/>
              <p:cNvSpPr txBox="1"/>
              <p:nvPr/>
            </p:nvSpPr>
            <p:spPr>
              <a:xfrm>
                <a:off x="4494420" y="6019269"/>
                <a:ext cx="4334713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と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</a:rPr>
                        <m:t>する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420" y="6019269"/>
                <a:ext cx="4334713" cy="764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/>
          <p:cNvCxnSpPr/>
          <p:nvPr/>
        </p:nvCxnSpPr>
        <p:spPr>
          <a:xfrm flipH="1">
            <a:off x="3304262" y="6401521"/>
            <a:ext cx="1190158" cy="615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dirty="0" smtClean="0"/>
              <a:t>ニューロン数による違い</a:t>
            </a:r>
            <a:endParaRPr kumimoji="1" lang="ja-JP" altLang="en-US" sz="540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544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機械学習の種類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28650" y="1393165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b="1" u="sng" dirty="0"/>
              <a:t>教師</a:t>
            </a:r>
            <a:r>
              <a:rPr lang="ja-JP" altLang="en-US" sz="3600" b="1" u="sng" dirty="0"/>
              <a:t>あり学習</a:t>
            </a:r>
            <a:endParaRPr lang="ja-JP" altLang="en-US" sz="3600" b="1" u="sng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8650" y="340327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b="1" u="sng" dirty="0"/>
              <a:t>強化</a:t>
            </a:r>
            <a:r>
              <a:rPr lang="ja-JP" altLang="en-US" sz="3600" b="1" u="sng" dirty="0"/>
              <a:t>学習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49" y="478438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b="1" u="sng" dirty="0"/>
              <a:t>教師な</a:t>
            </a:r>
            <a:r>
              <a:rPr lang="ja-JP" altLang="en-US" sz="3600" b="1" u="sng" dirty="0"/>
              <a:t>し</a:t>
            </a:r>
            <a:r>
              <a:rPr lang="ja-JP" altLang="en-US" sz="3600" b="1" u="sng" dirty="0"/>
              <a:t>学習</a:t>
            </a:r>
            <a:endParaRPr lang="ja-JP" altLang="en-US" sz="3600" b="1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263692" y="2145275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ニューラルネットワーク</a:t>
            </a:r>
            <a:endParaRPr lang="ja-JP" altLang="en-US" sz="28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263690" y="2774274"/>
            <a:ext cx="2618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latin typeface="+mn-ea"/>
              </a:rPr>
              <a:t>Deep Learning</a:t>
            </a:r>
            <a:endParaRPr lang="ja-JP" altLang="en-US" sz="2800" dirty="0">
              <a:latin typeface="+mn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263690" y="4155383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latin typeface="+mn-ea"/>
              </a:rPr>
              <a:t>Q</a:t>
            </a:r>
            <a:r>
              <a:rPr lang="ja-JP" altLang="en-US" sz="2800" dirty="0"/>
              <a:t>学習</a:t>
            </a:r>
            <a:endParaRPr lang="ja-JP" altLang="en-US" sz="28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263692" y="553649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クラスタ</a:t>
            </a:r>
            <a:r>
              <a:rPr lang="ja-JP" altLang="en-US" sz="2800" dirty="0"/>
              <a:t>リング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263692" y="616548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次元削減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1061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ニューロン</a:t>
            </a:r>
            <a:r>
              <a:rPr lang="ja-JP" altLang="en-US" dirty="0" smtClean="0"/>
              <a:t>数による影響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09053" y="1946366"/>
            <a:ext cx="3618411" cy="844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ニューロン数が少ないと表現の自由が少ない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774315" y="1946366"/>
            <a:ext cx="3871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ニューロン数が多すぎると過学習が起きる</a:t>
            </a:r>
            <a:endParaRPr kumimoji="1" lang="ja-JP" altLang="en-US" sz="2400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/>
          <a:srcRect l="17799" t="26479" r="62021" b="49235"/>
          <a:stretch/>
        </p:blipFill>
        <p:spPr>
          <a:xfrm>
            <a:off x="313510" y="3224012"/>
            <a:ext cx="3821648" cy="258579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/>
          <a:srcRect l="17773" t="55268" r="62047" b="20446"/>
          <a:stretch/>
        </p:blipFill>
        <p:spPr>
          <a:xfrm>
            <a:off x="4569755" y="3182079"/>
            <a:ext cx="3945595" cy="266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2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教師</a:t>
            </a:r>
            <a:r>
              <a:rPr lang="ja-JP" altLang="en-US" dirty="0" smtClean="0"/>
              <a:t>あり学習</a:t>
            </a:r>
            <a:r>
              <a:rPr kumimoji="1" lang="ja-JP" altLang="en-US" dirty="0" smtClean="0"/>
              <a:t>とは？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85497" y="1849456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/>
              <a:t>入力データと正解</a:t>
            </a:r>
            <a:r>
              <a:rPr lang="ja-JP" altLang="en-US" sz="2400" b="1" dirty="0"/>
              <a:t>データをもとにルールやパターンを見出す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77706" y="2683832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u="sng" dirty="0"/>
              <a:t>データセット</a:t>
            </a:r>
            <a:r>
              <a:rPr lang="ja-JP" altLang="en-US" sz="2800" dirty="0"/>
              <a:t>を</a:t>
            </a:r>
            <a:r>
              <a:rPr lang="ja-JP" altLang="en-US" sz="2800" dirty="0" smtClean="0"/>
              <a:t>用意する</a:t>
            </a:r>
            <a:r>
              <a:rPr lang="ja-JP" altLang="en-US" sz="2800" dirty="0"/>
              <a:t>必要</a:t>
            </a:r>
            <a:r>
              <a:rPr lang="ja-JP" altLang="en-US" sz="2800" dirty="0" smtClean="0"/>
              <a:t>があ</a:t>
            </a:r>
            <a:r>
              <a:rPr lang="ja-JP" altLang="en-US" sz="2800" dirty="0"/>
              <a:t>る</a:t>
            </a:r>
            <a:endParaRPr lang="ja-JP" altLang="en-US" sz="2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l="14677" t="40902" r="76991" b="45603"/>
          <a:stretch/>
        </p:blipFill>
        <p:spPr>
          <a:xfrm>
            <a:off x="1963462" y="3812152"/>
            <a:ext cx="5217075" cy="2715320"/>
          </a:xfrm>
          <a:prstGeom prst="rect">
            <a:avLst/>
          </a:prstGeom>
        </p:spPr>
      </p:pic>
      <p:cxnSp>
        <p:nvCxnSpPr>
          <p:cNvPr id="14" name="直線矢印コネクタ 13"/>
          <p:cNvCxnSpPr/>
          <p:nvPr/>
        </p:nvCxnSpPr>
        <p:spPr>
          <a:xfrm>
            <a:off x="2481943" y="3207052"/>
            <a:ext cx="230135" cy="6051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71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教師</a:t>
            </a:r>
            <a:r>
              <a:rPr lang="ja-JP" altLang="en-US" dirty="0" smtClean="0"/>
              <a:t>あり学習</a:t>
            </a:r>
            <a:r>
              <a:rPr kumimoji="1" lang="ja-JP" altLang="en-US" dirty="0" smtClean="0"/>
              <a:t>とは？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12303" y="121676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回帰</a:t>
            </a:r>
            <a:r>
              <a:rPr lang="ja-JP" altLang="en-US" sz="2800" dirty="0"/>
              <a:t>問題</a:t>
            </a:r>
            <a:endParaRPr lang="ja-JP" altLang="en-US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699794" y="121676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分類</a:t>
            </a:r>
            <a:r>
              <a:rPr lang="ja-JP" altLang="en-US" sz="2800" dirty="0"/>
              <a:t>問題</a:t>
            </a:r>
            <a:endParaRPr lang="ja-JP" altLang="en-US" sz="28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/>
          <a:srcRect l="9640" t="35804" r="61345" b="26340"/>
          <a:stretch/>
        </p:blipFill>
        <p:spPr>
          <a:xfrm>
            <a:off x="5038023" y="1664999"/>
            <a:ext cx="2944500" cy="216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l="9486" t="32353" r="61042" b="30357"/>
          <a:stretch/>
        </p:blipFill>
        <p:spPr>
          <a:xfrm>
            <a:off x="4992094" y="4212286"/>
            <a:ext cx="3036360" cy="216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l="9138" t="37233" r="61546" b="25625"/>
          <a:stretch/>
        </p:blipFill>
        <p:spPr>
          <a:xfrm>
            <a:off x="628650" y="1664999"/>
            <a:ext cx="3032280" cy="216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5"/>
          <a:srcRect l="9113" t="31703" r="60499" b="30439"/>
          <a:stretch/>
        </p:blipFill>
        <p:spPr>
          <a:xfrm>
            <a:off x="628650" y="4261259"/>
            <a:ext cx="3083760" cy="2160000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3333615" y="6337097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関数化が難しいデータでも予測</a:t>
            </a:r>
            <a:r>
              <a:rPr lang="ja-JP" altLang="en-US" sz="2400" dirty="0" smtClean="0"/>
              <a:t>が</a:t>
            </a:r>
            <a:r>
              <a:rPr lang="ja-JP" altLang="en-US" sz="2400" dirty="0"/>
              <a:t>可能</a:t>
            </a:r>
            <a:endParaRPr lang="ja-JP" altLang="en-US" sz="2400" dirty="0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333255" y="3892531"/>
            <a:ext cx="0" cy="36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>
            <a:off x="6670124" y="3854363"/>
            <a:ext cx="0" cy="36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20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強化学習とは？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18013" y="1680789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/>
              <a:t>構築</a:t>
            </a:r>
            <a:r>
              <a:rPr lang="ja-JP" altLang="en-US" sz="2800" b="1" dirty="0"/>
              <a:t>した環境内でエージェントが学習していく</a:t>
            </a:r>
            <a:endParaRPr lang="ja-JP" altLang="en-US" sz="2800" b="1" dirty="0"/>
          </a:p>
        </p:txBody>
      </p:sp>
      <p:pic>
        <p:nvPicPr>
          <p:cNvPr id="1026" name="Picture 2" descr="図1.4：エージェントと環境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559233"/>
            <a:ext cx="57150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434300" y="6027353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静的な環境でしか使えない</a:t>
            </a:r>
            <a:endParaRPr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434300" y="4845649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意外な行動がみられる時がある</a:t>
            </a:r>
            <a:endParaRPr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434300" y="543650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学習に時間がかかる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5548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強化学習とは？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16164" y="138185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>
                <a:latin typeface="+mn-ea"/>
              </a:rPr>
              <a:t>Q</a:t>
            </a:r>
            <a:r>
              <a:rPr lang="ja-JP" altLang="en-US" sz="3600" dirty="0">
                <a:latin typeface="+mn-ea"/>
              </a:rPr>
              <a:t>学習</a:t>
            </a:r>
            <a:endParaRPr lang="en-US" altLang="ja-JP" sz="3600" dirty="0">
              <a:latin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78014" y="2156232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場所ごとに報酬を決める</a:t>
            </a:r>
            <a:endParaRPr lang="ja-JP" altLang="en-US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521737" y="6218595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長期的</a:t>
            </a:r>
            <a:r>
              <a:rPr lang="ja-JP" altLang="en-US" sz="2400" dirty="0" smtClean="0"/>
              <a:t>に報酬が最大となる行動をとる</a:t>
            </a:r>
            <a:endParaRPr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57160" t="25979" r="27486" b="27245"/>
          <a:stretch/>
        </p:blipFill>
        <p:spPr>
          <a:xfrm>
            <a:off x="628650" y="2757025"/>
            <a:ext cx="3319572" cy="3249483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4985295" y="1926028"/>
            <a:ext cx="3929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エージェント</a:t>
            </a:r>
            <a:r>
              <a:rPr lang="ja-JP" altLang="en-US" sz="2400" dirty="0" smtClean="0"/>
              <a:t>が</a:t>
            </a:r>
            <a:endParaRPr lang="en-US" altLang="ja-JP" sz="2400" dirty="0" smtClean="0"/>
          </a:p>
          <a:p>
            <a:r>
              <a:rPr lang="ja-JP" altLang="en-US" sz="2400" dirty="0" smtClean="0"/>
              <a:t>行動後の報酬を予測する</a:t>
            </a:r>
            <a:endParaRPr lang="ja-JP" altLang="en-US" sz="2400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/>
          <a:srcRect l="57160" t="25602" r="27225" b="26229"/>
          <a:stretch/>
        </p:blipFill>
        <p:spPr>
          <a:xfrm>
            <a:off x="4985296" y="2847876"/>
            <a:ext cx="3308896" cy="3279868"/>
          </a:xfrm>
          <a:prstGeom prst="rect">
            <a:avLst/>
          </a:prstGeom>
        </p:spPr>
      </p:pic>
      <p:cxnSp>
        <p:nvCxnSpPr>
          <p:cNvPr id="13" name="直線矢印コネクタ 12"/>
          <p:cNvCxnSpPr/>
          <p:nvPr/>
        </p:nvCxnSpPr>
        <p:spPr>
          <a:xfrm>
            <a:off x="4023360" y="4381766"/>
            <a:ext cx="90968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楕円 9"/>
          <p:cNvSpPr/>
          <p:nvPr/>
        </p:nvSpPr>
        <p:spPr>
          <a:xfrm>
            <a:off x="5601606" y="3411283"/>
            <a:ext cx="252000" cy="25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800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11372</TotalTime>
  <Words>1407</Words>
  <Application>Microsoft Office PowerPoint</Application>
  <PresentationFormat>画面に合わせる (4:3)</PresentationFormat>
  <Paragraphs>313</Paragraphs>
  <Slides>50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50</vt:i4>
      </vt:variant>
    </vt:vector>
  </HeadingPairs>
  <TitlesOfParts>
    <vt:vector size="58" baseType="lpstr">
      <vt:lpstr>HGS創英角ｺﾞｼｯｸUB</vt:lpstr>
      <vt:lpstr>游ゴシック</vt:lpstr>
      <vt:lpstr>游ゴシック Light</vt:lpstr>
      <vt:lpstr>Arial</vt:lpstr>
      <vt:lpstr>Calibri</vt:lpstr>
      <vt:lpstr>Calibri Light</vt:lpstr>
      <vt:lpstr>Cambria Math</vt:lpstr>
      <vt:lpstr>Office テーマ</vt:lpstr>
      <vt:lpstr>機械学習講座</vt:lpstr>
      <vt:lpstr>本講座の目的</vt:lpstr>
      <vt:lpstr>目次</vt:lpstr>
      <vt:lpstr>機械学習の種類と特徴</vt:lpstr>
      <vt:lpstr>機械学習の種類</vt:lpstr>
      <vt:lpstr>教師あり学習とは？</vt:lpstr>
      <vt:lpstr>教師あり学習とは？</vt:lpstr>
      <vt:lpstr>強化学習とは？</vt:lpstr>
      <vt:lpstr>強化学習とは？</vt:lpstr>
      <vt:lpstr>教師なし学習とは？</vt:lpstr>
      <vt:lpstr>教師なし学習とは？</vt:lpstr>
      <vt:lpstr>教師なし学習とは？</vt:lpstr>
      <vt:lpstr>ニューロン</vt:lpstr>
      <vt:lpstr>ニューロンとは？</vt:lpstr>
      <vt:lpstr>ニューロンについて</vt:lpstr>
      <vt:lpstr>活性化関数</vt:lpstr>
      <vt:lpstr>重み Weight</vt:lpstr>
      <vt:lpstr>バイアス Bias</vt:lpstr>
      <vt:lpstr>学習方法</vt:lpstr>
      <vt:lpstr>線形回帰問題を解こう</vt:lpstr>
      <vt:lpstr>線形回帰問題1</vt:lpstr>
      <vt:lpstr>ニューロンの設計</vt:lpstr>
      <vt:lpstr>学習データの用意</vt:lpstr>
      <vt:lpstr>学習データの用意</vt:lpstr>
      <vt:lpstr>学習データの用意</vt:lpstr>
      <vt:lpstr>学習データの用意</vt:lpstr>
      <vt:lpstr>学習の詳しい過程</vt:lpstr>
      <vt:lpstr>学習の詳しい過程</vt:lpstr>
      <vt:lpstr>重みwの変化のさせ方</vt:lpstr>
      <vt:lpstr>重みwの変化のさせ方</vt:lpstr>
      <vt:lpstr>重みwの変化のさせ方</vt:lpstr>
      <vt:lpstr>パラメータによる違い</vt:lpstr>
      <vt:lpstr>サンプル数の影響</vt:lpstr>
      <vt:lpstr>イテレーション数の影響</vt:lpstr>
      <vt:lpstr>学習率の影響</vt:lpstr>
      <vt:lpstr>線形回帰問題を解こう</vt:lpstr>
      <vt:lpstr>線形回帰問題2</vt:lpstr>
      <vt:lpstr>ニューロンの設計</vt:lpstr>
      <vt:lpstr>学習の詳しい過程</vt:lpstr>
      <vt:lpstr>バイアスbの変化のさせ方</vt:lpstr>
      <vt:lpstr>非線形回帰問題</vt:lpstr>
      <vt:lpstr>ニューラルネットワークの設計</vt:lpstr>
      <vt:lpstr>ニューラルネットワークの設計</vt:lpstr>
      <vt:lpstr>学習の詳しい過程</vt:lpstr>
      <vt:lpstr>重みW2の変化のさせ方</vt:lpstr>
      <vt:lpstr>バイアスB2の変化のさせ方</vt:lpstr>
      <vt:lpstr>重みW1の変化のさせ方</vt:lpstr>
      <vt:lpstr>バイアスB1の変化のさせ方</vt:lpstr>
      <vt:lpstr>ニューロン数による違い</vt:lpstr>
      <vt:lpstr>ニューロン数による影響</vt:lpstr>
    </vt:vector>
  </TitlesOfParts>
  <Company>法政大学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Learning講座</dc:title>
  <dc:creator>16x0125</dc:creator>
  <cp:lastModifiedBy> </cp:lastModifiedBy>
  <cp:revision>169</cp:revision>
  <dcterms:created xsi:type="dcterms:W3CDTF">2020-02-02T13:18:00Z</dcterms:created>
  <dcterms:modified xsi:type="dcterms:W3CDTF">2020-03-09T05:50:38Z</dcterms:modified>
</cp:coreProperties>
</file>